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 id="2147483713" r:id="rId2"/>
  </p:sldMasterIdLst>
  <p:notesMasterIdLst>
    <p:notesMasterId r:id="rId22"/>
  </p:notesMasterIdLst>
  <p:sldIdLst>
    <p:sldId id="347" r:id="rId3"/>
    <p:sldId id="350" r:id="rId4"/>
    <p:sldId id="296" r:id="rId5"/>
    <p:sldId id="345" r:id="rId6"/>
    <p:sldId id="351" r:id="rId7"/>
    <p:sldId id="352" r:id="rId8"/>
    <p:sldId id="353" r:id="rId9"/>
    <p:sldId id="354" r:id="rId10"/>
    <p:sldId id="355" r:id="rId11"/>
    <p:sldId id="356" r:id="rId12"/>
    <p:sldId id="346" r:id="rId13"/>
    <p:sldId id="363" r:id="rId14"/>
    <p:sldId id="357" r:id="rId15"/>
    <p:sldId id="358" r:id="rId16"/>
    <p:sldId id="359" r:id="rId17"/>
    <p:sldId id="360" r:id="rId18"/>
    <p:sldId id="361" r:id="rId19"/>
    <p:sldId id="362" r:id="rId20"/>
    <p:sldId id="349" r:id="rId2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 userDrawn="1">
          <p15:clr>
            <a:srgbClr val="A4A3A4"/>
          </p15:clr>
        </p15:guide>
        <p15:guide id="2" pos="21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FFEE"/>
    <a:srgbClr val="C9FFDE"/>
    <a:srgbClr val="D5FFE5"/>
    <a:srgbClr val="4040C8"/>
    <a:srgbClr val="8FCFFF"/>
    <a:srgbClr val="C1EBF5"/>
    <a:srgbClr val="FFC000"/>
    <a:srgbClr val="3D7351"/>
    <a:srgbClr val="D9827B"/>
    <a:srgbClr val="D1E7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99" autoAdjust="0"/>
    <p:restoredTop sz="94660"/>
  </p:normalViewPr>
  <p:slideViewPr>
    <p:cSldViewPr snapToGrid="0" showGuides="1">
      <p:cViewPr varScale="1">
        <p:scale>
          <a:sx n="91" d="100"/>
          <a:sy n="91" d="100"/>
        </p:scale>
        <p:origin x="348" y="78"/>
      </p:cViewPr>
      <p:guideLst>
        <p:guide orient="horz" pos="210"/>
        <p:guide pos="211"/>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F8CE93-3421-4A9C-A82A-A596695197CE}" type="datetimeFigureOut">
              <a:rPr lang="zh-CN" altLang="en-US" smtClean="0"/>
              <a:t>2025-09-22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CD60EB-E9B4-4072-ADC6-C3A0134EA174}" type="slidenum">
              <a:rPr lang="zh-CN" altLang="en-US" smtClean="0"/>
              <a:t>‹#›</a:t>
            </a:fld>
            <a:endParaRPr lang="zh-CN" altLang="en-US"/>
          </a:p>
        </p:txBody>
      </p:sp>
    </p:spTree>
    <p:extLst>
      <p:ext uri="{BB962C8B-B14F-4D97-AF65-F5344CB8AC3E}">
        <p14:creationId xmlns:p14="http://schemas.microsoft.com/office/powerpoint/2010/main" val="3421174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pPr/>
              <a:t>19</a:t>
            </a:fld>
            <a:endParaRPr lang="zh-CN" altLang="en-US"/>
          </a:p>
        </p:txBody>
      </p:sp>
    </p:spTree>
    <p:extLst>
      <p:ext uri="{BB962C8B-B14F-4D97-AF65-F5344CB8AC3E}">
        <p14:creationId xmlns:p14="http://schemas.microsoft.com/office/powerpoint/2010/main" val="16468108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8.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49" name="图片 4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222480" cy="6858000"/>
          </a:xfrm>
          <a:prstGeom prst="rect">
            <a:avLst/>
          </a:prstGeom>
        </p:spPr>
      </p:pic>
    </p:spTree>
    <p:extLst>
      <p:ext uri="{BB962C8B-B14F-4D97-AF65-F5344CB8AC3E}">
        <p14:creationId xmlns:p14="http://schemas.microsoft.com/office/powerpoint/2010/main" val="221141915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550" y="533156"/>
            <a:ext cx="7958966" cy="4889548"/>
          </a:xfrm>
          <a:prstGeom prst="rect">
            <a:avLst/>
          </a:prstGeom>
        </p:spPr>
      </p:pic>
    </p:spTree>
    <p:extLst>
      <p:ext uri="{BB962C8B-B14F-4D97-AF65-F5344CB8AC3E}">
        <p14:creationId xmlns:p14="http://schemas.microsoft.com/office/powerpoint/2010/main" val="6936816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97852073"/>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2480" cy="6858000"/>
          </a:xfrm>
          <a:prstGeom prst="rect">
            <a:avLst/>
          </a:prstGeom>
        </p:spPr>
      </p:pic>
      <p:grpSp>
        <p:nvGrpSpPr>
          <p:cNvPr id="4" name="组合 3"/>
          <p:cNvGrpSpPr/>
          <p:nvPr userDrawn="1"/>
        </p:nvGrpSpPr>
        <p:grpSpPr>
          <a:xfrm>
            <a:off x="8719900" y="5369024"/>
            <a:ext cx="3058452" cy="1271682"/>
            <a:chOff x="1125321" y="485528"/>
            <a:chExt cx="3058452" cy="1271682"/>
          </a:xfrm>
        </p:grpSpPr>
        <p:grpSp>
          <p:nvGrpSpPr>
            <p:cNvPr id="5" name="组合 4"/>
            <p:cNvGrpSpPr/>
            <p:nvPr/>
          </p:nvGrpSpPr>
          <p:grpSpPr>
            <a:xfrm rot="2568293">
              <a:off x="3613219" y="485528"/>
              <a:ext cx="122859" cy="173836"/>
              <a:chOff x="2899932" y="286608"/>
              <a:chExt cx="373440" cy="748067"/>
            </a:xfrm>
            <a:solidFill>
              <a:srgbClr val="FFC000"/>
            </a:solidFill>
          </p:grpSpPr>
          <p:sp>
            <p:nvSpPr>
              <p:cNvPr id="1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1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6" name="组合 5"/>
            <p:cNvGrpSpPr/>
            <p:nvPr/>
          </p:nvGrpSpPr>
          <p:grpSpPr>
            <a:xfrm rot="9432564">
              <a:off x="3628846" y="1610197"/>
              <a:ext cx="103902" cy="147013"/>
              <a:chOff x="2899932" y="286608"/>
              <a:chExt cx="373440" cy="748067"/>
            </a:xfrm>
            <a:solidFill>
              <a:srgbClr val="D9827B"/>
            </a:solidFill>
          </p:grpSpPr>
          <p:sp>
            <p:nvSpPr>
              <p:cNvPr id="1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1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7" name="组合 6"/>
            <p:cNvGrpSpPr/>
            <p:nvPr/>
          </p:nvGrpSpPr>
          <p:grpSpPr>
            <a:xfrm rot="18900000">
              <a:off x="1125321" y="744329"/>
              <a:ext cx="124284" cy="175853"/>
              <a:chOff x="2899932" y="286608"/>
              <a:chExt cx="373440" cy="748067"/>
            </a:xfrm>
            <a:solidFill>
              <a:srgbClr val="3D7351"/>
            </a:solidFill>
          </p:grpSpPr>
          <p:sp>
            <p:nvSpPr>
              <p:cNvPr id="1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1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8" name="组合 7"/>
            <p:cNvGrpSpPr/>
            <p:nvPr/>
          </p:nvGrpSpPr>
          <p:grpSpPr>
            <a:xfrm rot="6975246">
              <a:off x="4126861" y="1304244"/>
              <a:ext cx="47134" cy="66691"/>
              <a:chOff x="2899932" y="286608"/>
              <a:chExt cx="373440" cy="748067"/>
            </a:xfrm>
          </p:grpSpPr>
          <p:sp>
            <p:nvSpPr>
              <p:cNvPr id="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grpSp>
        <p:nvGrpSpPr>
          <p:cNvPr id="17" name="组合 16"/>
          <p:cNvGrpSpPr/>
          <p:nvPr userDrawn="1"/>
        </p:nvGrpSpPr>
        <p:grpSpPr>
          <a:xfrm>
            <a:off x="382413" y="5381268"/>
            <a:ext cx="3058452" cy="1271682"/>
            <a:chOff x="1125321" y="485528"/>
            <a:chExt cx="3058452" cy="1271682"/>
          </a:xfrm>
        </p:grpSpPr>
        <p:grpSp>
          <p:nvGrpSpPr>
            <p:cNvPr id="18" name="组合 17"/>
            <p:cNvGrpSpPr/>
            <p:nvPr/>
          </p:nvGrpSpPr>
          <p:grpSpPr>
            <a:xfrm rot="2568293">
              <a:off x="3613219" y="485528"/>
              <a:ext cx="122859" cy="173836"/>
              <a:chOff x="2899932" y="286608"/>
              <a:chExt cx="373440" cy="748067"/>
            </a:xfrm>
            <a:solidFill>
              <a:srgbClr val="FFC000"/>
            </a:solidFill>
          </p:grpSpPr>
          <p:sp>
            <p:nvSpPr>
              <p:cNvPr id="28"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29"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19" name="组合 18"/>
            <p:cNvGrpSpPr/>
            <p:nvPr/>
          </p:nvGrpSpPr>
          <p:grpSpPr>
            <a:xfrm rot="9432564">
              <a:off x="3628846" y="1610197"/>
              <a:ext cx="103902" cy="147013"/>
              <a:chOff x="2899932" y="286608"/>
              <a:chExt cx="373440" cy="748067"/>
            </a:xfrm>
            <a:solidFill>
              <a:srgbClr val="D9827B"/>
            </a:solidFill>
          </p:grpSpPr>
          <p:sp>
            <p:nvSpPr>
              <p:cNvPr id="2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2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20" name="组合 19"/>
            <p:cNvGrpSpPr/>
            <p:nvPr/>
          </p:nvGrpSpPr>
          <p:grpSpPr>
            <a:xfrm rot="18900000">
              <a:off x="1125321" y="744329"/>
              <a:ext cx="124284" cy="175853"/>
              <a:chOff x="2899932" y="286608"/>
              <a:chExt cx="373440" cy="748067"/>
            </a:xfrm>
            <a:solidFill>
              <a:srgbClr val="3D7351"/>
            </a:solidFill>
          </p:grpSpPr>
          <p:sp>
            <p:nvSpPr>
              <p:cNvPr id="2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2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21" name="组合 20"/>
            <p:cNvGrpSpPr/>
            <p:nvPr/>
          </p:nvGrpSpPr>
          <p:grpSpPr>
            <a:xfrm rot="6975246">
              <a:off x="4126861" y="1304244"/>
              <a:ext cx="47134" cy="66691"/>
              <a:chOff x="2899932" y="286608"/>
              <a:chExt cx="373440" cy="748067"/>
            </a:xfrm>
          </p:grpSpPr>
          <p:sp>
            <p:nvSpPr>
              <p:cNvPr id="2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2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pic>
        <p:nvPicPr>
          <p:cNvPr id="43"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702329" y="1396626"/>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2265143">
            <a:off x="7024460" y="5528128"/>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7799717">
            <a:off x="1490640" y="5729774"/>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3858213">
            <a:off x="329232" y="3176363"/>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9627284" y="6149216"/>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简约商务ppt模板免抠素材 平面电商 创意素材 png素材 素材 "/>
          <p:cNvPicPr>
            <a:picLocks noChangeAspect="1" noChangeArrowheads="1"/>
          </p:cNvPicPr>
          <p:nvPr userDrawn="1"/>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11320159" y="2042052"/>
            <a:ext cx="560714" cy="31528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userDrawn="1"/>
        </p:nvGrpSpPr>
        <p:grpSpPr>
          <a:xfrm>
            <a:off x="9303059" y="91636"/>
            <a:ext cx="2610757" cy="1271682"/>
            <a:chOff x="1125321" y="485528"/>
            <a:chExt cx="2610757" cy="1271682"/>
          </a:xfrm>
        </p:grpSpPr>
        <p:grpSp>
          <p:nvGrpSpPr>
            <p:cNvPr id="51" name="组合 50"/>
            <p:cNvGrpSpPr/>
            <p:nvPr/>
          </p:nvGrpSpPr>
          <p:grpSpPr>
            <a:xfrm rot="2568293">
              <a:off x="3613219" y="485528"/>
              <a:ext cx="122859" cy="173836"/>
              <a:chOff x="2899932" y="286608"/>
              <a:chExt cx="373440" cy="748067"/>
            </a:xfrm>
            <a:solidFill>
              <a:srgbClr val="FFC000"/>
            </a:solidFill>
          </p:grpSpPr>
          <p:sp>
            <p:nvSpPr>
              <p:cNvPr id="6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6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52" name="组合 51"/>
            <p:cNvGrpSpPr/>
            <p:nvPr/>
          </p:nvGrpSpPr>
          <p:grpSpPr>
            <a:xfrm rot="9432564">
              <a:off x="3628846" y="1610197"/>
              <a:ext cx="103902" cy="147013"/>
              <a:chOff x="2899932" y="286608"/>
              <a:chExt cx="373440" cy="748067"/>
            </a:xfrm>
            <a:solidFill>
              <a:srgbClr val="D9827B"/>
            </a:solidFill>
          </p:grpSpPr>
          <p:sp>
            <p:nvSpPr>
              <p:cNvPr id="5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6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53" name="组合 52"/>
            <p:cNvGrpSpPr/>
            <p:nvPr/>
          </p:nvGrpSpPr>
          <p:grpSpPr>
            <a:xfrm rot="18900000">
              <a:off x="1125321" y="744329"/>
              <a:ext cx="124284" cy="175853"/>
              <a:chOff x="2899932" y="286608"/>
              <a:chExt cx="373440" cy="748067"/>
            </a:xfrm>
            <a:solidFill>
              <a:srgbClr val="3D7351"/>
            </a:solidFill>
          </p:grpSpPr>
          <p:sp>
            <p:nvSpPr>
              <p:cNvPr id="5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5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54" name="组合 53"/>
            <p:cNvGrpSpPr/>
            <p:nvPr/>
          </p:nvGrpSpPr>
          <p:grpSpPr>
            <a:xfrm rot="6975246">
              <a:off x="2191242" y="1299607"/>
              <a:ext cx="42541" cy="76010"/>
              <a:chOff x="9709922" y="19729368"/>
              <a:chExt cx="337041" cy="852603"/>
            </a:xfrm>
          </p:grpSpPr>
          <p:sp>
            <p:nvSpPr>
              <p:cNvPr id="55" name="等腰三角形 44"/>
              <p:cNvSpPr/>
              <p:nvPr/>
            </p:nvSpPr>
            <p:spPr>
              <a:xfrm>
                <a:off x="9709922" y="19871147"/>
                <a:ext cx="269801" cy="710824"/>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56" name="等腰三角形 47"/>
              <p:cNvSpPr/>
              <p:nvPr/>
            </p:nvSpPr>
            <p:spPr>
              <a:xfrm rot="19776570">
                <a:off x="9798216" y="19729368"/>
                <a:ext cx="248747" cy="710832"/>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pic>
        <p:nvPicPr>
          <p:cNvPr id="63"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rot="988419">
            <a:off x="4875053" y="5975799"/>
            <a:ext cx="872836" cy="685800"/>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7821385" y="2949286"/>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1039419" y="173065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3374740" y="299777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6049319" y="4207084"/>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5454870" y="1730657"/>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10488379" y="4192888"/>
            <a:ext cx="451588" cy="552705"/>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组合 69"/>
          <p:cNvGrpSpPr/>
          <p:nvPr userDrawn="1"/>
        </p:nvGrpSpPr>
        <p:grpSpPr>
          <a:xfrm>
            <a:off x="7664838" y="2153465"/>
            <a:ext cx="3058452" cy="1271682"/>
            <a:chOff x="1125321" y="485528"/>
            <a:chExt cx="3058452" cy="1271682"/>
          </a:xfrm>
        </p:grpSpPr>
        <p:grpSp>
          <p:nvGrpSpPr>
            <p:cNvPr id="71" name="组合 70"/>
            <p:cNvGrpSpPr/>
            <p:nvPr/>
          </p:nvGrpSpPr>
          <p:grpSpPr>
            <a:xfrm rot="2568293">
              <a:off x="3613219" y="485528"/>
              <a:ext cx="122859" cy="173836"/>
              <a:chOff x="2899932" y="286608"/>
              <a:chExt cx="373440" cy="748067"/>
            </a:xfrm>
            <a:solidFill>
              <a:srgbClr val="FFC000"/>
            </a:solidFill>
          </p:grpSpPr>
          <p:sp>
            <p:nvSpPr>
              <p:cNvPr id="8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8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72" name="组合 71"/>
            <p:cNvGrpSpPr/>
            <p:nvPr/>
          </p:nvGrpSpPr>
          <p:grpSpPr>
            <a:xfrm rot="9432564">
              <a:off x="3628846" y="1610197"/>
              <a:ext cx="103902" cy="147013"/>
              <a:chOff x="2899932" y="286608"/>
              <a:chExt cx="373440" cy="748067"/>
            </a:xfrm>
            <a:solidFill>
              <a:srgbClr val="D9827B"/>
            </a:solidFill>
          </p:grpSpPr>
          <p:sp>
            <p:nvSpPr>
              <p:cNvPr id="7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8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73" name="组合 72"/>
            <p:cNvGrpSpPr/>
            <p:nvPr/>
          </p:nvGrpSpPr>
          <p:grpSpPr>
            <a:xfrm rot="18900000">
              <a:off x="1125321" y="744329"/>
              <a:ext cx="124284" cy="175853"/>
              <a:chOff x="2899932" y="286608"/>
              <a:chExt cx="373440" cy="748067"/>
            </a:xfrm>
            <a:solidFill>
              <a:srgbClr val="3D7351"/>
            </a:solidFill>
          </p:grpSpPr>
          <p:sp>
            <p:nvSpPr>
              <p:cNvPr id="7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7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74" name="组合 73"/>
            <p:cNvGrpSpPr/>
            <p:nvPr/>
          </p:nvGrpSpPr>
          <p:grpSpPr>
            <a:xfrm rot="6975246">
              <a:off x="4126861" y="1304244"/>
              <a:ext cx="47134" cy="66691"/>
              <a:chOff x="2899932" y="286608"/>
              <a:chExt cx="373440" cy="748067"/>
            </a:xfrm>
          </p:grpSpPr>
          <p:sp>
            <p:nvSpPr>
              <p:cNvPr id="7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7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pic>
        <p:nvPicPr>
          <p:cNvPr id="83"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8904501">
            <a:off x="1362868" y="4236722"/>
            <a:ext cx="753112" cy="423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576202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文本框 2057">
            <a:hlinkClick r:id="rId3" action="ppaction://hlinksldjump"/>
            <a:extLst>
              <a:ext uri="{FF2B5EF4-FFF2-40B4-BE49-F238E27FC236}">
                <a16:creationId xmlns:a16="http://schemas.microsoft.com/office/drawing/2014/main" xmlns="" id="{04FE8436-5513-AEE9-9C9B-B7E75377ABEC}"/>
              </a:ext>
            </a:extLst>
          </p:cNvPr>
          <p:cNvSpPr txBox="1">
            <a:spLocks noChangeArrowheads="1"/>
          </p:cNvSpPr>
          <p:nvPr userDrawn="1">
            <p:custDataLst>
              <p:tags r:id="rId1"/>
            </p:custDataLst>
          </p:nvPr>
        </p:nvSpPr>
        <p:spPr bwMode="auto">
          <a:xfrm>
            <a:off x="10559415" y="6427107"/>
            <a:ext cx="1459230" cy="398780"/>
          </a:xfrm>
          <a:prstGeom prst="rect">
            <a:avLst/>
          </a:prstGeom>
          <a:solidFill>
            <a:srgbClr val="4BB13F"/>
          </a:solidFill>
          <a:ln>
            <a:noFill/>
          </a:ln>
          <a:scene3d>
            <a:camera prst="orthographicFront"/>
            <a:lightRig rig="threePt" dir="t"/>
          </a:scene3d>
          <a:sp3d>
            <a:bevelT prst="relaxedInset"/>
          </a:sp3d>
        </p:spPr>
        <p:txBody>
          <a:bodyPr wrap="square">
            <a:spAutoFit/>
          </a:bodyPr>
          <a:lstStyle/>
          <a:p>
            <a:pPr algn="ctr">
              <a:spcBef>
                <a:spcPct val="0"/>
              </a:spcBef>
              <a:buFont typeface="Arial" panose="020B0604020202020204" pitchFamily="34" charset="0"/>
              <a:buNone/>
              <a:defRPr/>
            </a:pPr>
            <a:r>
              <a:rPr lang="zh-CN" altLang="en-US" sz="2000" dirty="0">
                <a:solidFill>
                  <a:prstClr val="white"/>
                </a:solidFill>
                <a:latin typeface="微软雅黑" panose="020B0503020204020204" charset="-122"/>
                <a:ea typeface="微软雅黑" panose="020B0503020204020204" charset="-122"/>
                <a:cs typeface="Times New Roman" panose="02020603050405020304" pitchFamily="18" charset="0"/>
              </a:rPr>
              <a:t>返回目录</a:t>
            </a:r>
          </a:p>
        </p:txBody>
      </p:sp>
    </p:spTree>
    <p:extLst>
      <p:ext uri="{BB962C8B-B14F-4D97-AF65-F5344CB8AC3E}">
        <p14:creationId xmlns:p14="http://schemas.microsoft.com/office/powerpoint/2010/main" val="71237146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64435143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550" y="533156"/>
            <a:ext cx="7958966" cy="4889548"/>
          </a:xfrm>
          <a:prstGeom prst="rect">
            <a:avLst/>
          </a:prstGeom>
        </p:spPr>
      </p:pic>
    </p:spTree>
    <p:extLst>
      <p:ext uri="{BB962C8B-B14F-4D97-AF65-F5344CB8AC3E}">
        <p14:creationId xmlns:p14="http://schemas.microsoft.com/office/powerpoint/2010/main" val="353537886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pic>
        <p:nvPicPr>
          <p:cNvPr id="49" name="图片 4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222480" cy="6858000"/>
          </a:xfrm>
          <a:prstGeom prst="rect">
            <a:avLst/>
          </a:prstGeom>
        </p:spPr>
      </p:pic>
    </p:spTree>
    <p:extLst>
      <p:ext uri="{BB962C8B-B14F-4D97-AF65-F5344CB8AC3E}">
        <p14:creationId xmlns:p14="http://schemas.microsoft.com/office/powerpoint/2010/main" val="199606136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2480" cy="6858000"/>
          </a:xfrm>
          <a:prstGeom prst="rect">
            <a:avLst/>
          </a:prstGeom>
        </p:spPr>
      </p:pic>
      <p:grpSp>
        <p:nvGrpSpPr>
          <p:cNvPr id="4" name="组合 3"/>
          <p:cNvGrpSpPr/>
          <p:nvPr userDrawn="1"/>
        </p:nvGrpSpPr>
        <p:grpSpPr>
          <a:xfrm>
            <a:off x="8719900" y="5369024"/>
            <a:ext cx="3058452" cy="1271682"/>
            <a:chOff x="1125321" y="485528"/>
            <a:chExt cx="3058452" cy="1271682"/>
          </a:xfrm>
        </p:grpSpPr>
        <p:grpSp>
          <p:nvGrpSpPr>
            <p:cNvPr id="5" name="组合 4"/>
            <p:cNvGrpSpPr/>
            <p:nvPr/>
          </p:nvGrpSpPr>
          <p:grpSpPr>
            <a:xfrm rot="2568293">
              <a:off x="3613219" y="485528"/>
              <a:ext cx="122859" cy="173836"/>
              <a:chOff x="2899932" y="286608"/>
              <a:chExt cx="373440" cy="748067"/>
            </a:xfrm>
            <a:solidFill>
              <a:srgbClr val="FFC000"/>
            </a:solidFill>
          </p:grpSpPr>
          <p:sp>
            <p:nvSpPr>
              <p:cNvPr id="1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 name="组合 5"/>
            <p:cNvGrpSpPr/>
            <p:nvPr/>
          </p:nvGrpSpPr>
          <p:grpSpPr>
            <a:xfrm rot="9432564">
              <a:off x="3628846" y="1610197"/>
              <a:ext cx="103902" cy="147013"/>
              <a:chOff x="2899932" y="286608"/>
              <a:chExt cx="373440" cy="748067"/>
            </a:xfrm>
            <a:solidFill>
              <a:srgbClr val="D9827B"/>
            </a:solidFill>
          </p:grpSpPr>
          <p:sp>
            <p:nvSpPr>
              <p:cNvPr id="1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 name="组合 6"/>
            <p:cNvGrpSpPr/>
            <p:nvPr/>
          </p:nvGrpSpPr>
          <p:grpSpPr>
            <a:xfrm rot="18900000">
              <a:off x="1125321" y="744329"/>
              <a:ext cx="124284" cy="175853"/>
              <a:chOff x="2899932" y="286608"/>
              <a:chExt cx="373440" cy="748067"/>
            </a:xfrm>
            <a:solidFill>
              <a:srgbClr val="3D7351"/>
            </a:solidFill>
          </p:grpSpPr>
          <p:sp>
            <p:nvSpPr>
              <p:cNvPr id="1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 name="组合 7"/>
            <p:cNvGrpSpPr/>
            <p:nvPr/>
          </p:nvGrpSpPr>
          <p:grpSpPr>
            <a:xfrm rot="6975246">
              <a:off x="4126861" y="1304244"/>
              <a:ext cx="47134" cy="66691"/>
              <a:chOff x="2899932" y="286608"/>
              <a:chExt cx="373440" cy="748067"/>
            </a:xfrm>
          </p:grpSpPr>
          <p:sp>
            <p:nvSpPr>
              <p:cNvPr id="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7" name="组合 16"/>
          <p:cNvGrpSpPr/>
          <p:nvPr userDrawn="1"/>
        </p:nvGrpSpPr>
        <p:grpSpPr>
          <a:xfrm>
            <a:off x="382413" y="5381268"/>
            <a:ext cx="3058452" cy="1271682"/>
            <a:chOff x="1125321" y="485528"/>
            <a:chExt cx="3058452" cy="1271682"/>
          </a:xfrm>
        </p:grpSpPr>
        <p:grpSp>
          <p:nvGrpSpPr>
            <p:cNvPr id="18" name="组合 17"/>
            <p:cNvGrpSpPr/>
            <p:nvPr/>
          </p:nvGrpSpPr>
          <p:grpSpPr>
            <a:xfrm rot="2568293">
              <a:off x="3613219" y="485528"/>
              <a:ext cx="122859" cy="173836"/>
              <a:chOff x="2899932" y="286608"/>
              <a:chExt cx="373440" cy="748067"/>
            </a:xfrm>
            <a:solidFill>
              <a:srgbClr val="FFC000"/>
            </a:solidFill>
          </p:grpSpPr>
          <p:sp>
            <p:nvSpPr>
              <p:cNvPr id="28"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9" name="组合 18"/>
            <p:cNvGrpSpPr/>
            <p:nvPr/>
          </p:nvGrpSpPr>
          <p:grpSpPr>
            <a:xfrm rot="9432564">
              <a:off x="3628846" y="1610197"/>
              <a:ext cx="103902" cy="147013"/>
              <a:chOff x="2899932" y="286608"/>
              <a:chExt cx="373440" cy="748067"/>
            </a:xfrm>
            <a:solidFill>
              <a:srgbClr val="D9827B"/>
            </a:solidFill>
          </p:grpSpPr>
          <p:sp>
            <p:nvSpPr>
              <p:cNvPr id="2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0" name="组合 19"/>
            <p:cNvGrpSpPr/>
            <p:nvPr/>
          </p:nvGrpSpPr>
          <p:grpSpPr>
            <a:xfrm rot="18900000">
              <a:off x="1125321" y="744329"/>
              <a:ext cx="124284" cy="175853"/>
              <a:chOff x="2899932" y="286608"/>
              <a:chExt cx="373440" cy="748067"/>
            </a:xfrm>
            <a:solidFill>
              <a:srgbClr val="3D7351"/>
            </a:solidFill>
          </p:grpSpPr>
          <p:sp>
            <p:nvSpPr>
              <p:cNvPr id="2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1" name="组合 20"/>
            <p:cNvGrpSpPr/>
            <p:nvPr/>
          </p:nvGrpSpPr>
          <p:grpSpPr>
            <a:xfrm rot="6975246">
              <a:off x="4126861" y="1304244"/>
              <a:ext cx="47134" cy="66691"/>
              <a:chOff x="2899932" y="286608"/>
              <a:chExt cx="373440" cy="748067"/>
            </a:xfrm>
          </p:grpSpPr>
          <p:sp>
            <p:nvSpPr>
              <p:cNvPr id="2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43"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702329" y="1396626"/>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2265143">
            <a:off x="7024460" y="5528128"/>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7799717">
            <a:off x="1490640" y="5729774"/>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3858213">
            <a:off x="329232" y="3176363"/>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9627284" y="6149216"/>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简约商务ppt模板免抠素材 平面电商 创意素材 png素材 素材 "/>
          <p:cNvPicPr>
            <a:picLocks noChangeAspect="1" noChangeArrowheads="1"/>
          </p:cNvPicPr>
          <p:nvPr userDrawn="1"/>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11320159" y="2042052"/>
            <a:ext cx="560714" cy="31528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userDrawn="1"/>
        </p:nvGrpSpPr>
        <p:grpSpPr>
          <a:xfrm>
            <a:off x="9303059" y="91636"/>
            <a:ext cx="2610757" cy="1271682"/>
            <a:chOff x="1125321" y="485528"/>
            <a:chExt cx="2610757" cy="1271682"/>
          </a:xfrm>
        </p:grpSpPr>
        <p:grpSp>
          <p:nvGrpSpPr>
            <p:cNvPr id="51" name="组合 50"/>
            <p:cNvGrpSpPr/>
            <p:nvPr/>
          </p:nvGrpSpPr>
          <p:grpSpPr>
            <a:xfrm rot="2568293">
              <a:off x="3613219" y="485528"/>
              <a:ext cx="122859" cy="173836"/>
              <a:chOff x="2899932" y="286608"/>
              <a:chExt cx="373440" cy="748067"/>
            </a:xfrm>
            <a:solidFill>
              <a:srgbClr val="FFC000"/>
            </a:solidFill>
          </p:grpSpPr>
          <p:sp>
            <p:nvSpPr>
              <p:cNvPr id="6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2" name="组合 51"/>
            <p:cNvGrpSpPr/>
            <p:nvPr/>
          </p:nvGrpSpPr>
          <p:grpSpPr>
            <a:xfrm rot="9432564">
              <a:off x="3628846" y="1610197"/>
              <a:ext cx="103902" cy="147013"/>
              <a:chOff x="2899932" y="286608"/>
              <a:chExt cx="373440" cy="748067"/>
            </a:xfrm>
            <a:solidFill>
              <a:srgbClr val="D9827B"/>
            </a:solidFill>
          </p:grpSpPr>
          <p:sp>
            <p:nvSpPr>
              <p:cNvPr id="5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3" name="组合 52"/>
            <p:cNvGrpSpPr/>
            <p:nvPr/>
          </p:nvGrpSpPr>
          <p:grpSpPr>
            <a:xfrm rot="18900000">
              <a:off x="1125321" y="744329"/>
              <a:ext cx="124284" cy="175853"/>
              <a:chOff x="2899932" y="286608"/>
              <a:chExt cx="373440" cy="748067"/>
            </a:xfrm>
            <a:solidFill>
              <a:srgbClr val="3D7351"/>
            </a:solidFill>
          </p:grpSpPr>
          <p:sp>
            <p:nvSpPr>
              <p:cNvPr id="5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4" name="组合 53"/>
            <p:cNvGrpSpPr/>
            <p:nvPr/>
          </p:nvGrpSpPr>
          <p:grpSpPr>
            <a:xfrm rot="6975246">
              <a:off x="2191242" y="1299607"/>
              <a:ext cx="42541" cy="76010"/>
              <a:chOff x="9709922" y="19729368"/>
              <a:chExt cx="337041" cy="852603"/>
            </a:xfrm>
          </p:grpSpPr>
          <p:sp>
            <p:nvSpPr>
              <p:cNvPr id="55" name="等腰三角形 44"/>
              <p:cNvSpPr/>
              <p:nvPr/>
            </p:nvSpPr>
            <p:spPr>
              <a:xfrm>
                <a:off x="9709922" y="19871147"/>
                <a:ext cx="269801" cy="710824"/>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6" name="等腰三角形 47"/>
              <p:cNvSpPr/>
              <p:nvPr/>
            </p:nvSpPr>
            <p:spPr>
              <a:xfrm rot="19776570">
                <a:off x="9798216" y="19729368"/>
                <a:ext cx="248747" cy="710832"/>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63"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rot="988419">
            <a:off x="4875053" y="5975799"/>
            <a:ext cx="872836" cy="685800"/>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4049485" y="3734673"/>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2704032" y="1889114"/>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8748428" y="4011025"/>
            <a:ext cx="451588" cy="552705"/>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组合 69"/>
          <p:cNvGrpSpPr/>
          <p:nvPr userDrawn="1"/>
        </p:nvGrpSpPr>
        <p:grpSpPr>
          <a:xfrm>
            <a:off x="7664838" y="2153465"/>
            <a:ext cx="3058452" cy="1271682"/>
            <a:chOff x="1125321" y="485528"/>
            <a:chExt cx="3058452" cy="1271682"/>
          </a:xfrm>
        </p:grpSpPr>
        <p:grpSp>
          <p:nvGrpSpPr>
            <p:cNvPr id="71" name="组合 70"/>
            <p:cNvGrpSpPr/>
            <p:nvPr/>
          </p:nvGrpSpPr>
          <p:grpSpPr>
            <a:xfrm rot="2568293">
              <a:off x="3613219" y="485528"/>
              <a:ext cx="122859" cy="173836"/>
              <a:chOff x="2899932" y="286608"/>
              <a:chExt cx="373440" cy="748067"/>
            </a:xfrm>
            <a:solidFill>
              <a:srgbClr val="FFC000"/>
            </a:solidFill>
          </p:grpSpPr>
          <p:sp>
            <p:nvSpPr>
              <p:cNvPr id="8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2" name="组合 71"/>
            <p:cNvGrpSpPr/>
            <p:nvPr/>
          </p:nvGrpSpPr>
          <p:grpSpPr>
            <a:xfrm rot="9432564">
              <a:off x="3628846" y="1610197"/>
              <a:ext cx="103902" cy="147013"/>
              <a:chOff x="2899932" y="286608"/>
              <a:chExt cx="373440" cy="748067"/>
            </a:xfrm>
            <a:solidFill>
              <a:srgbClr val="D9827B"/>
            </a:solidFill>
          </p:grpSpPr>
          <p:sp>
            <p:nvSpPr>
              <p:cNvPr id="7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3" name="组合 72"/>
            <p:cNvGrpSpPr/>
            <p:nvPr/>
          </p:nvGrpSpPr>
          <p:grpSpPr>
            <a:xfrm rot="18900000">
              <a:off x="1125321" y="744329"/>
              <a:ext cx="124284" cy="175853"/>
              <a:chOff x="2899932" y="286608"/>
              <a:chExt cx="373440" cy="748067"/>
            </a:xfrm>
            <a:solidFill>
              <a:srgbClr val="3D7351"/>
            </a:solidFill>
          </p:grpSpPr>
          <p:sp>
            <p:nvSpPr>
              <p:cNvPr id="7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4" name="组合 73"/>
            <p:cNvGrpSpPr/>
            <p:nvPr/>
          </p:nvGrpSpPr>
          <p:grpSpPr>
            <a:xfrm rot="6975246">
              <a:off x="4126861" y="1304244"/>
              <a:ext cx="47134" cy="66691"/>
              <a:chOff x="2899932" y="286608"/>
              <a:chExt cx="373440" cy="748067"/>
            </a:xfrm>
          </p:grpSpPr>
          <p:sp>
            <p:nvSpPr>
              <p:cNvPr id="7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83"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8904501">
            <a:off x="1362868" y="4236722"/>
            <a:ext cx="753112" cy="423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212300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两栏内容">
    <p:spTree>
      <p:nvGrpSpPr>
        <p:cNvPr id="1" name=""/>
        <p:cNvGrpSpPr/>
        <p:nvPr/>
      </p:nvGrpSpPr>
      <p:grpSpPr>
        <a:xfrm>
          <a:off x="0" y="0"/>
          <a:ext cx="0" cy="0"/>
          <a:chOff x="0" y="0"/>
          <a:chExt cx="0" cy="0"/>
        </a:xfrm>
      </p:grpSpPr>
      <p:sp>
        <p:nvSpPr>
          <p:cNvPr id="5" name="文本框 2057">
            <a:hlinkClick r:id="rId3" action="ppaction://hlinksldjump"/>
            <a:extLst>
              <a:ext uri="{FF2B5EF4-FFF2-40B4-BE49-F238E27FC236}">
                <a16:creationId xmlns:a16="http://schemas.microsoft.com/office/drawing/2014/main" xmlns="" id="{04FE8436-5513-AEE9-9C9B-B7E75377ABEC}"/>
              </a:ext>
            </a:extLst>
          </p:cNvPr>
          <p:cNvSpPr txBox="1">
            <a:spLocks noChangeArrowheads="1"/>
          </p:cNvSpPr>
          <p:nvPr userDrawn="1">
            <p:custDataLst>
              <p:tags r:id="rId1"/>
            </p:custDataLst>
          </p:nvPr>
        </p:nvSpPr>
        <p:spPr bwMode="auto">
          <a:xfrm>
            <a:off x="10559415" y="6427107"/>
            <a:ext cx="1459230" cy="398780"/>
          </a:xfrm>
          <a:prstGeom prst="rect">
            <a:avLst/>
          </a:prstGeom>
          <a:solidFill>
            <a:srgbClr val="4BB13F"/>
          </a:solidFill>
          <a:ln>
            <a:noFill/>
          </a:ln>
          <a:scene3d>
            <a:camera prst="orthographicFront"/>
            <a:lightRig rig="threePt" dir="t"/>
          </a:scene3d>
          <a:sp3d>
            <a:bevelT prst="relaxedInset"/>
          </a:sp3d>
        </p:spPr>
        <p:txBody>
          <a:bodyPr wrap="square">
            <a:spAutoFit/>
          </a:bodyPr>
          <a:lstStyle/>
          <a:p>
            <a:pPr algn="ctr" eaLnBrk="1" fontAlgn="auto" hangingPunct="1">
              <a:spcAft>
                <a:spcPts val="0"/>
              </a:spcAft>
              <a:buFont typeface="Arial" panose="020B0604020202020204" pitchFamily="34" charset="0"/>
              <a:buNone/>
              <a:defRPr/>
            </a:pPr>
            <a:r>
              <a:rPr lang="zh-CN" altLang="en-US" sz="2000" dirty="0">
                <a:solidFill>
                  <a:schemeClr val="bg1"/>
                </a:solidFill>
                <a:latin typeface="微软雅黑" panose="020B0503020204020204" charset="-122"/>
                <a:ea typeface="微软雅黑" panose="020B0503020204020204" charset="-122"/>
                <a:cs typeface="Times New Roman" panose="02020603050405020304" pitchFamily="18" charset="0"/>
              </a:rPr>
              <a:t>返回目录</a:t>
            </a:r>
          </a:p>
        </p:txBody>
      </p:sp>
    </p:spTree>
    <p:extLst>
      <p:ext uri="{BB962C8B-B14F-4D97-AF65-F5344CB8AC3E}">
        <p14:creationId xmlns:p14="http://schemas.microsoft.com/office/powerpoint/2010/main" val="344656107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316714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5" Type="http://schemas.openxmlformats.org/officeDocument/2006/relationships/audio" Target="../media/audio1.wav"/><Relationship Id="rId4" Type="http://schemas.openxmlformats.org/officeDocument/2006/relationships/slide" Target="../slides/slid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E4FFE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7623937"/>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22" r:id="rId5"/>
    <p:sldLayoutId id="2147483660" r:id="rId6"/>
    <p:sldLayoutId id="2147483699" r:id="rId7"/>
    <p:sldLayoutId id="2147483652" r:id="rId8"/>
    <p:sldLayoutId id="2147483682" r:id="rId9"/>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xmlns="" id="{F4BE031C-B885-491B-AFE9-3136DB3D16BC}"/>
              </a:ext>
            </a:extLst>
          </p:cNvPr>
          <p:cNvSpPr/>
          <p:nvPr userDrawn="1"/>
        </p:nvSpPr>
        <p:spPr>
          <a:xfrm>
            <a:off x="1" y="6604258"/>
            <a:ext cx="12192000" cy="253742"/>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fontAlgn="base">
              <a:spcBef>
                <a:spcPct val="0"/>
              </a:spcBef>
              <a:spcAft>
                <a:spcPct val="0"/>
              </a:spcAft>
              <a:buFont typeface="Arial" panose="020B0604020202020204" pitchFamily="34" charset="0"/>
              <a:buNone/>
            </a:pPr>
            <a:endParaRPr lang="zh-CN" altLang="en-US" sz="3200" dirty="0">
              <a:ln w="0"/>
              <a:solidFill>
                <a:srgbClr val="7FD13B"/>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a16="http://schemas.microsoft.com/office/drawing/2014/main" xmlns="" id="{B1BE55F9-2A5E-4E28-8E5F-1BBB89835B59}"/>
              </a:ext>
            </a:extLst>
          </p:cNvPr>
          <p:cNvCxnSpPr/>
          <p:nvPr userDrawn="1"/>
        </p:nvCxnSpPr>
        <p:spPr>
          <a:xfrm>
            <a:off x="1" y="670189"/>
            <a:ext cx="12192000"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a16="http://schemas.microsoft.com/office/drawing/2014/main" xmlns="" id="{3C8BB19B-3BF3-48F9-BA5C-0CEE270043F5}"/>
              </a:ext>
            </a:extLst>
          </p:cNvPr>
          <p:cNvSpPr/>
          <p:nvPr userDrawn="1"/>
        </p:nvSpPr>
        <p:spPr>
          <a:xfrm>
            <a:off x="1" y="1"/>
            <a:ext cx="12192000" cy="665287"/>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200" b="1" dirty="0">
              <a:solidFill>
                <a:prstClr val="white"/>
              </a:solidFill>
            </a:endParaRPr>
          </a:p>
        </p:txBody>
      </p:sp>
      <p:sp>
        <p:nvSpPr>
          <p:cNvPr id="2" name="动作按钮: 第一张 1">
            <a:hlinkClick r:id="rId4" action="ppaction://hlinksldjump" highlightClick="1">
              <a:snd r:embed="rId5" name="camera.wav"/>
            </a:hlinkClick>
          </p:cNvPr>
          <p:cNvSpPr/>
          <p:nvPr userDrawn="1"/>
        </p:nvSpPr>
        <p:spPr>
          <a:xfrm>
            <a:off x="11212566" y="5884205"/>
            <a:ext cx="914337" cy="951041"/>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386" b="1">
              <a:solidFill>
                <a:prstClr val="white"/>
              </a:solidFill>
            </a:endParaRPr>
          </a:p>
        </p:txBody>
      </p:sp>
    </p:spTree>
    <p:extLst>
      <p:ext uri="{BB962C8B-B14F-4D97-AF65-F5344CB8AC3E}">
        <p14:creationId xmlns:p14="http://schemas.microsoft.com/office/powerpoint/2010/main" val="2175035742"/>
      </p:ext>
    </p:extLst>
  </p:cSld>
  <p:clrMap bg1="lt1" tx1="dk1" bg2="lt2" tx2="dk2" accent1="accent1" accent2="accent2" accent3="accent3" accent4="accent4" accent5="accent5" accent6="accent6" hlink="hlink" folHlink="folHlink"/>
  <p:sldLayoutIdLst>
    <p:sldLayoutId id="2147483714" r:id="rId1"/>
    <p:sldLayoutId id="2147483720" r:id="rId2"/>
  </p:sldLayoutIdLst>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charset="0"/>
          <a:ea typeface="黑体" pitchFamily="2" charset="-122"/>
        </a:defRPr>
      </a:lvl2pPr>
      <a:lvl3pPr algn="ctr" rtl="0" eaLnBrk="1" fontAlgn="base" hangingPunct="1">
        <a:spcBef>
          <a:spcPct val="0"/>
        </a:spcBef>
        <a:spcAft>
          <a:spcPct val="0"/>
        </a:spcAft>
        <a:defRPr sz="4400">
          <a:solidFill>
            <a:schemeClr val="tx1"/>
          </a:solidFill>
          <a:latin typeface="Arial" charset="0"/>
          <a:ea typeface="黑体" pitchFamily="2" charset="-122"/>
        </a:defRPr>
      </a:lvl3pPr>
      <a:lvl4pPr algn="ctr" rtl="0" eaLnBrk="1" fontAlgn="base" hangingPunct="1">
        <a:spcBef>
          <a:spcPct val="0"/>
        </a:spcBef>
        <a:spcAft>
          <a:spcPct val="0"/>
        </a:spcAft>
        <a:defRPr sz="4400">
          <a:solidFill>
            <a:schemeClr val="tx1"/>
          </a:solidFill>
          <a:latin typeface="Arial" charset="0"/>
          <a:ea typeface="黑体" pitchFamily="2" charset="-122"/>
        </a:defRPr>
      </a:lvl4pPr>
      <a:lvl5pPr algn="ctr" rtl="0" eaLnBrk="1" fontAlgn="base" hangingPunct="1">
        <a:spcBef>
          <a:spcPct val="0"/>
        </a:spcBef>
        <a:spcAft>
          <a:spcPct val="0"/>
        </a:spcAft>
        <a:defRPr sz="4400">
          <a:solidFill>
            <a:schemeClr val="tx1"/>
          </a:solidFill>
          <a:latin typeface="Arial" charset="0"/>
          <a:ea typeface="黑体" pitchFamily="2" charset="-122"/>
        </a:defRPr>
      </a:lvl5pPr>
      <a:lvl6pPr marL="457108" algn="ctr" rtl="0" eaLnBrk="1" fontAlgn="base" hangingPunct="1">
        <a:spcBef>
          <a:spcPct val="0"/>
        </a:spcBef>
        <a:spcAft>
          <a:spcPct val="0"/>
        </a:spcAft>
        <a:defRPr sz="4400">
          <a:solidFill>
            <a:schemeClr val="tx1"/>
          </a:solidFill>
          <a:latin typeface="Arial" charset="0"/>
          <a:ea typeface="黑体" pitchFamily="2" charset="-122"/>
        </a:defRPr>
      </a:lvl6pPr>
      <a:lvl7pPr marL="914216" algn="ctr" rtl="0" eaLnBrk="1" fontAlgn="base" hangingPunct="1">
        <a:spcBef>
          <a:spcPct val="0"/>
        </a:spcBef>
        <a:spcAft>
          <a:spcPct val="0"/>
        </a:spcAft>
        <a:defRPr sz="4400">
          <a:solidFill>
            <a:schemeClr val="tx1"/>
          </a:solidFill>
          <a:latin typeface="Arial" charset="0"/>
          <a:ea typeface="黑体" pitchFamily="2" charset="-122"/>
        </a:defRPr>
      </a:lvl7pPr>
      <a:lvl8pPr marL="1371324" algn="ctr" rtl="0" eaLnBrk="1" fontAlgn="base" hangingPunct="1">
        <a:spcBef>
          <a:spcPct val="0"/>
        </a:spcBef>
        <a:spcAft>
          <a:spcPct val="0"/>
        </a:spcAft>
        <a:defRPr sz="4400">
          <a:solidFill>
            <a:schemeClr val="tx1"/>
          </a:solidFill>
          <a:latin typeface="Arial" charset="0"/>
          <a:ea typeface="黑体" pitchFamily="2" charset="-122"/>
        </a:defRPr>
      </a:lvl8pPr>
      <a:lvl9pPr marL="1828432" algn="ctr" rtl="0" eaLnBrk="1" fontAlgn="base" hangingPunct="1">
        <a:spcBef>
          <a:spcPct val="0"/>
        </a:spcBef>
        <a:spcAft>
          <a:spcPct val="0"/>
        </a:spcAft>
        <a:defRPr sz="4400">
          <a:solidFill>
            <a:schemeClr val="tx1"/>
          </a:solidFill>
          <a:latin typeface="Arial" charset="0"/>
          <a:ea typeface="黑体" pitchFamily="2" charset="-122"/>
        </a:defRPr>
      </a:lvl9pPr>
    </p:titleStyle>
    <p:bodyStyle>
      <a:lvl1pPr marL="342831" indent="-342831"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800" indent="-285692"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2770" indent="-228554"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599878"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6986"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094"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02"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10"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17"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16" rtl="0" eaLnBrk="1" latinLnBrk="0" hangingPunct="1">
        <a:defRPr sz="1800" kern="1200">
          <a:solidFill>
            <a:schemeClr val="tx1"/>
          </a:solidFill>
          <a:latin typeface="+mn-lt"/>
          <a:ea typeface="+mn-ea"/>
          <a:cs typeface="+mn-cs"/>
        </a:defRPr>
      </a:lvl1pPr>
      <a:lvl2pPr marL="457108" algn="l" defTabSz="914216" rtl="0" eaLnBrk="1" latinLnBrk="0" hangingPunct="1">
        <a:defRPr sz="1800" kern="1200">
          <a:solidFill>
            <a:schemeClr val="tx1"/>
          </a:solidFill>
          <a:latin typeface="+mn-lt"/>
          <a:ea typeface="+mn-ea"/>
          <a:cs typeface="+mn-cs"/>
        </a:defRPr>
      </a:lvl2pPr>
      <a:lvl3pPr marL="914216" algn="l" defTabSz="914216" rtl="0" eaLnBrk="1" latinLnBrk="0" hangingPunct="1">
        <a:defRPr sz="1800" kern="1200">
          <a:solidFill>
            <a:schemeClr val="tx1"/>
          </a:solidFill>
          <a:latin typeface="+mn-lt"/>
          <a:ea typeface="+mn-ea"/>
          <a:cs typeface="+mn-cs"/>
        </a:defRPr>
      </a:lvl3pPr>
      <a:lvl4pPr marL="1371324" algn="l" defTabSz="914216" rtl="0" eaLnBrk="1" latinLnBrk="0" hangingPunct="1">
        <a:defRPr sz="1800" kern="1200">
          <a:solidFill>
            <a:schemeClr val="tx1"/>
          </a:solidFill>
          <a:latin typeface="+mn-lt"/>
          <a:ea typeface="+mn-ea"/>
          <a:cs typeface="+mn-cs"/>
        </a:defRPr>
      </a:lvl4pPr>
      <a:lvl5pPr marL="1828432" algn="l" defTabSz="914216" rtl="0" eaLnBrk="1" latinLnBrk="0" hangingPunct="1">
        <a:defRPr sz="1800" kern="1200">
          <a:solidFill>
            <a:schemeClr val="tx1"/>
          </a:solidFill>
          <a:latin typeface="+mn-lt"/>
          <a:ea typeface="+mn-ea"/>
          <a:cs typeface="+mn-cs"/>
        </a:defRPr>
      </a:lvl5pPr>
      <a:lvl6pPr marL="2285539" algn="l" defTabSz="914216" rtl="0" eaLnBrk="1" latinLnBrk="0" hangingPunct="1">
        <a:defRPr sz="1800" kern="1200">
          <a:solidFill>
            <a:schemeClr val="tx1"/>
          </a:solidFill>
          <a:latin typeface="+mn-lt"/>
          <a:ea typeface="+mn-ea"/>
          <a:cs typeface="+mn-cs"/>
        </a:defRPr>
      </a:lvl6pPr>
      <a:lvl7pPr marL="2742648" algn="l" defTabSz="914216" rtl="0" eaLnBrk="1" latinLnBrk="0" hangingPunct="1">
        <a:defRPr sz="1800" kern="1200">
          <a:solidFill>
            <a:schemeClr val="tx1"/>
          </a:solidFill>
          <a:latin typeface="+mn-lt"/>
          <a:ea typeface="+mn-ea"/>
          <a:cs typeface="+mn-cs"/>
        </a:defRPr>
      </a:lvl7pPr>
      <a:lvl8pPr marL="3199756" algn="l" defTabSz="914216" rtl="0" eaLnBrk="1" latinLnBrk="0" hangingPunct="1">
        <a:defRPr sz="1800" kern="1200">
          <a:solidFill>
            <a:schemeClr val="tx1"/>
          </a:solidFill>
          <a:latin typeface="+mn-lt"/>
          <a:ea typeface="+mn-ea"/>
          <a:cs typeface="+mn-cs"/>
        </a:defRPr>
      </a:lvl8pPr>
      <a:lvl9pPr marL="3656863" algn="l" defTabSz="91421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slide" Target="slide11.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90000">
              <a:srgbClr val="DFF4CE"/>
            </a:gs>
            <a:gs pos="0">
              <a:schemeClr val="accent1">
                <a:lumMod val="5000"/>
                <a:lumOff val="95000"/>
              </a:schemeClr>
            </a:gs>
            <a:gs pos="30000">
              <a:schemeClr val="accent1">
                <a:lumMod val="45000"/>
                <a:lumOff val="55000"/>
              </a:schemeClr>
            </a:gs>
            <a:gs pos="65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棱台 3"/>
          <p:cNvSpPr/>
          <p:nvPr/>
        </p:nvSpPr>
        <p:spPr>
          <a:xfrm>
            <a:off x="457589" y="3939326"/>
            <a:ext cx="11429211" cy="1889772"/>
          </a:xfrm>
          <a:prstGeom prst="bevel">
            <a:avLst/>
          </a:prstGeom>
          <a:gradFill>
            <a:gsLst>
              <a:gs pos="0">
                <a:schemeClr val="accent1">
                  <a:lumMod val="5000"/>
                  <a:lumOff val="95000"/>
                </a:schemeClr>
              </a:gs>
              <a:gs pos="0">
                <a:schemeClr val="accent1">
                  <a:lumMod val="45000"/>
                  <a:lumOff val="55000"/>
                </a:schemeClr>
              </a:gs>
              <a:gs pos="44000">
                <a:schemeClr val="accent1">
                  <a:lumMod val="45000"/>
                  <a:lumOff val="55000"/>
                </a:schemeClr>
              </a:gs>
              <a:gs pos="8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r>
              <a:rPr lang="zh-CN" altLang="en-US" sz="4656" b="1" dirty="0">
                <a:solidFill>
                  <a:srgbClr val="D60093"/>
                </a:solidFill>
                <a:latin typeface="隶书" panose="02010509060101010101" pitchFamily="49" charset="-122"/>
                <a:ea typeface="隶书" panose="02010509060101010101" pitchFamily="49" charset="-122"/>
              </a:rPr>
              <a:t>第</a:t>
            </a:r>
            <a:r>
              <a:rPr lang="en-US" altLang="zh-CN" sz="4656" b="1" dirty="0">
                <a:solidFill>
                  <a:srgbClr val="D60093"/>
                </a:solidFill>
                <a:latin typeface="隶书" panose="02010509060101010101" pitchFamily="49" charset="-122"/>
                <a:ea typeface="隶书" panose="02010509060101010101" pitchFamily="49" charset="-122"/>
              </a:rPr>
              <a:t>4</a:t>
            </a:r>
            <a:r>
              <a:rPr lang="zh-CN" altLang="en-US" sz="4656" b="1" dirty="0">
                <a:solidFill>
                  <a:srgbClr val="D60093"/>
                </a:solidFill>
                <a:latin typeface="隶书" panose="02010509060101010101" pitchFamily="49" charset="-122"/>
                <a:ea typeface="隶书" panose="02010509060101010101" pitchFamily="49" charset="-122"/>
              </a:rPr>
              <a:t>节　眼睛和眼镜</a:t>
            </a:r>
          </a:p>
        </p:txBody>
      </p:sp>
    </p:spTree>
    <p:extLst>
      <p:ext uri="{BB962C8B-B14F-4D97-AF65-F5344CB8AC3E}">
        <p14:creationId xmlns:p14="http://schemas.microsoft.com/office/powerpoint/2010/main" val="86895822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34" presetClass="emph" presetSubtype="0" fill="hold" grpId="1" nodeType="after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4"/>
                                        </p:tgtEl>
                                        <p:attrNameLst>
                                          <p:attrName>ppt_x</p:attrName>
                                          <p:attrName>ppt_y</p:attrName>
                                        </p:attrNameLst>
                                      </p:cBhvr>
                                    </p:animMotion>
                                    <p:animRot by="1500000">
                                      <p:cBhvr>
                                        <p:cTn id="13" dur="125" fill="hold">
                                          <p:stCondLst>
                                            <p:cond delay="0"/>
                                          </p:stCondLst>
                                        </p:cTn>
                                        <p:tgtEl>
                                          <p:spTgt spid="4"/>
                                        </p:tgtEl>
                                        <p:attrNameLst>
                                          <p:attrName>r</p:attrName>
                                        </p:attrNameLst>
                                      </p:cBhvr>
                                    </p:animRot>
                                    <p:animRot by="-1500000">
                                      <p:cBhvr>
                                        <p:cTn id="14" dur="125" fill="hold">
                                          <p:stCondLst>
                                            <p:cond delay="125"/>
                                          </p:stCondLst>
                                        </p:cTn>
                                        <p:tgtEl>
                                          <p:spTgt spid="4"/>
                                        </p:tgtEl>
                                        <p:attrNameLst>
                                          <p:attrName>r</p:attrName>
                                        </p:attrNameLst>
                                      </p:cBhvr>
                                    </p:animRot>
                                    <p:animRot by="-1500000">
                                      <p:cBhvr>
                                        <p:cTn id="15" dur="125" fill="hold">
                                          <p:stCondLst>
                                            <p:cond delay="250"/>
                                          </p:stCondLst>
                                        </p:cTn>
                                        <p:tgtEl>
                                          <p:spTgt spid="4"/>
                                        </p:tgtEl>
                                        <p:attrNameLst>
                                          <p:attrName>r</p:attrName>
                                        </p:attrNameLst>
                                      </p:cBhvr>
                                    </p:animRot>
                                    <p:animRot by="1500000">
                                      <p:cBhvr>
                                        <p:cTn id="16" dur="125" fill="hold">
                                          <p:stCondLst>
                                            <p:cond delay="375"/>
                                          </p:stCondLst>
                                        </p:cTn>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330393"/>
            <a:ext cx="4403770" cy="652486"/>
          </a:xfrm>
          <a:prstGeom prst="rect">
            <a:avLst/>
          </a:prstGeom>
        </p:spPr>
        <p:txBody>
          <a:bodyPr wrap="none">
            <a:spAutoFit/>
          </a:bodyPr>
          <a:lstStyle/>
          <a:p>
            <a:pPr>
              <a:lnSpc>
                <a:spcPct val="130000"/>
              </a:lnSpc>
            </a:pPr>
            <a:r>
              <a:rPr lang="zh-CN" altLang="zh-CN" sz="2800" dirty="0">
                <a:solidFill>
                  <a:srgbClr val="000000"/>
                </a:solidFill>
                <a:latin typeface="NEU-BZ-S92" panose="02020503000000020003" pitchFamily="18" charset="-122"/>
                <a:ea typeface="方正兰亭中黑_GBK"/>
                <a:cs typeface="Times New Roman" panose="02020603050405020304" pitchFamily="18" charset="0"/>
              </a:rPr>
              <a:t>知识点</a:t>
            </a:r>
            <a:r>
              <a:rPr lang="zh-CN" altLang="zh-CN" sz="2800" dirty="0" smtClean="0">
                <a:solidFill>
                  <a:srgbClr val="000000"/>
                </a:solidFill>
                <a:latin typeface="NEU-BZ-S92" panose="02020503000000020003" pitchFamily="18" charset="-122"/>
                <a:ea typeface="方正兰亭中黑_GBK"/>
                <a:cs typeface="Times New Roman" panose="02020603050405020304" pitchFamily="18" charset="0"/>
              </a:rPr>
              <a:t>三</a:t>
            </a:r>
            <a:r>
              <a:rPr lang="en-US" altLang="zh-CN" sz="2800" dirty="0" smtClean="0">
                <a:solidFill>
                  <a:srgbClr val="000000"/>
                </a:solidFill>
                <a:latin typeface="NEU-BZ-S92" panose="02020503000000020003" pitchFamily="18" charset="-122"/>
                <a:ea typeface="方正兰亭中黑_GBK"/>
                <a:cs typeface="Times New Roman" panose="02020603050405020304" pitchFamily="18" charset="0"/>
              </a:rPr>
              <a:t>  </a:t>
            </a:r>
            <a:r>
              <a:rPr lang="zh-CN" altLang="zh-CN" sz="2800" dirty="0" smtClean="0">
                <a:solidFill>
                  <a:srgbClr val="000000"/>
                </a:solidFill>
                <a:latin typeface="NEU-BZ-S92" panose="02020503000000020003" pitchFamily="18" charset="-122"/>
                <a:ea typeface="方正兰亭中黑_GBK"/>
                <a:cs typeface="Times New Roman" panose="02020603050405020304" pitchFamily="18" charset="0"/>
              </a:rPr>
              <a:t>远视眼</a:t>
            </a:r>
            <a:r>
              <a:rPr lang="zh-CN" altLang="zh-CN" sz="2800" dirty="0">
                <a:solidFill>
                  <a:srgbClr val="000000"/>
                </a:solidFill>
                <a:latin typeface="NEU-BZ-S92" panose="02020503000000020003" pitchFamily="18" charset="-122"/>
                <a:ea typeface="方正兰亭中黑_GBK"/>
                <a:cs typeface="Times New Roman" panose="02020603050405020304" pitchFamily="18" charset="0"/>
              </a:rPr>
              <a:t>及其</a:t>
            </a:r>
            <a:r>
              <a:rPr lang="zh-CN" altLang="zh-CN" sz="2800" dirty="0" smtClean="0">
                <a:solidFill>
                  <a:srgbClr val="000000"/>
                </a:solidFill>
                <a:latin typeface="NEU-BZ-S92" panose="02020503000000020003" pitchFamily="18" charset="-122"/>
                <a:ea typeface="方正兰亭中黑_GBK"/>
                <a:cs typeface="Times New Roman" panose="02020603050405020304" pitchFamily="18" charset="0"/>
              </a:rPr>
              <a:t>矫正</a:t>
            </a:r>
            <a:r>
              <a:rPr lang="en-US" altLang="zh-CN" sz="2800" dirty="0" smtClean="0">
                <a:solidFill>
                  <a:srgbClr val="000000"/>
                </a:solidFill>
                <a:latin typeface="NEU-BZ-S92" panose="02020503000000020003" pitchFamily="18" charset="-122"/>
                <a:ea typeface="方正兰亭中黑_GBK"/>
                <a:cs typeface="Times New Roman" panose="02020603050405020304" pitchFamily="18" charset="0"/>
              </a:rPr>
              <a:t> </a:t>
            </a:r>
            <a:endParaRPr lang="zh-CN" altLang="en-US" sz="2800" dirty="0"/>
          </a:p>
        </p:txBody>
      </p:sp>
      <p:graphicFrame>
        <p:nvGraphicFramePr>
          <p:cNvPr id="6" name="表格 5"/>
          <p:cNvGraphicFramePr>
            <a:graphicFrameLocks noGrp="1" noChangeAspect="1"/>
          </p:cNvGraphicFramePr>
          <p:nvPr>
            <p:extLst>
              <p:ext uri="{D42A27DB-BD31-4B8C-83A1-F6EECF244321}">
                <p14:modId xmlns:p14="http://schemas.microsoft.com/office/powerpoint/2010/main" val="2961995054"/>
              </p:ext>
            </p:extLst>
          </p:nvPr>
        </p:nvGraphicFramePr>
        <p:xfrm>
          <a:off x="381000" y="1107549"/>
          <a:ext cx="11430000" cy="4610077"/>
        </p:xfrm>
        <a:graphic>
          <a:graphicData uri="http://schemas.openxmlformats.org/drawingml/2006/table">
            <a:tbl>
              <a:tblPr firstRow="1" firstCol="1" bandRow="1"/>
              <a:tblGrid>
                <a:gridCol w="2215055"/>
                <a:gridCol w="9214945"/>
              </a:tblGrid>
              <a:tr h="922015">
                <a:tc>
                  <a:txBody>
                    <a:bodyPr/>
                    <a:lstStyle/>
                    <a:p>
                      <a:pPr>
                        <a:spcAft>
                          <a:spcPts val="0"/>
                        </a:spcAft>
                        <a:tabLst>
                          <a:tab pos="1188085" algn="l"/>
                          <a:tab pos="2163445" algn="l"/>
                          <a:tab pos="3142615" algn="l"/>
                          <a:tab pos="4190365" algn="l"/>
                        </a:tabLst>
                      </a:pPr>
                      <a:r>
                        <a:rPr lang="zh-CN" sz="2800" dirty="0">
                          <a:solidFill>
                            <a:srgbClr val="000000"/>
                          </a:solidFill>
                          <a:effectLst/>
                          <a:latin typeface="Arial" panose="020B0604020202020204" pitchFamily="34" charset="0"/>
                          <a:ea typeface="黑体" panose="02010609060101010101" pitchFamily="49" charset="-122"/>
                          <a:cs typeface="Times New Roman" panose="02020603050405020304" pitchFamily="18" charset="0"/>
                        </a:rPr>
                        <a:t>成因</a:t>
                      </a:r>
                      <a:endParaRPr 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晶状体太薄</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折光能力太</a:t>
                      </a:r>
                      <a:r>
                        <a:rPr lang="en-US" sz="28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__________</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或者眼球在前后方向上太</a:t>
                      </a:r>
                      <a:r>
                        <a:rPr lang="en-US" sz="28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__________</a:t>
                      </a:r>
                      <a:endParaRPr 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26670" marR="2667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44031">
                <a:tc>
                  <a:txBody>
                    <a:bodyPr/>
                    <a:lstStyle/>
                    <a:p>
                      <a:pPr>
                        <a:spcAft>
                          <a:spcPts val="0"/>
                        </a:spcAft>
                        <a:tabLst>
                          <a:tab pos="1188085" algn="l"/>
                          <a:tab pos="2163445" algn="l"/>
                          <a:tab pos="3142615" algn="l"/>
                          <a:tab pos="4190365" algn="l"/>
                        </a:tabLst>
                      </a:pPr>
                      <a:r>
                        <a:rPr lang="zh-CN" sz="2800" dirty="0" smtClean="0">
                          <a:solidFill>
                            <a:srgbClr val="000000"/>
                          </a:solidFill>
                          <a:effectLst/>
                          <a:latin typeface="Arial" panose="020B0604020202020204" pitchFamily="34" charset="0"/>
                          <a:ea typeface="黑体" panose="02010609060101010101" pitchFamily="49" charset="-122"/>
                          <a:cs typeface="Times New Roman" panose="02020603050405020304" pitchFamily="18" charset="0"/>
                        </a:rPr>
                        <a:t>成像位置</a:t>
                      </a:r>
                      <a:endParaRPr 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en-US" sz="28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1188085" algn="l"/>
                          <a:tab pos="2163445" algn="l"/>
                          <a:tab pos="3142615" algn="l"/>
                          <a:tab pos="4190365" algn="l"/>
                        </a:tabLst>
                      </a:pPr>
                      <a:endParaRPr lang="en-US" altLang="zh-CN" sz="28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1188085" algn="l"/>
                          <a:tab pos="2163445" algn="l"/>
                          <a:tab pos="3142615" algn="l"/>
                          <a:tab pos="4190365" algn="l"/>
                        </a:tabLst>
                      </a:pPr>
                      <a:endParaRPr 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p>
                      <a:pPr>
                        <a:spcAft>
                          <a:spcPts val="0"/>
                        </a:spcAft>
                        <a:tabLst>
                          <a:tab pos="1188085" algn="l"/>
                          <a:tab pos="2163445" algn="l"/>
                          <a:tab pos="3142615" algn="l"/>
                          <a:tab pos="4190365" algn="l"/>
                        </a:tabLst>
                      </a:pPr>
                      <a:r>
                        <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成像在视网膜</a:t>
                      </a:r>
                      <a:r>
                        <a:rPr lang="en-US" sz="28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__________</a:t>
                      </a:r>
                      <a:endParaRPr 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44031">
                <a:tc>
                  <a:txBody>
                    <a:bodyPr/>
                    <a:lstStyle/>
                    <a:p>
                      <a:pPr>
                        <a:spcAft>
                          <a:spcPts val="0"/>
                        </a:spcAft>
                        <a:tabLst>
                          <a:tab pos="1188085" algn="l"/>
                          <a:tab pos="2163445" algn="l"/>
                          <a:tab pos="3142615" algn="l"/>
                          <a:tab pos="4190365" algn="l"/>
                        </a:tabLst>
                      </a:pPr>
                      <a:r>
                        <a:rPr lang="zh-CN" sz="2800" dirty="0" smtClean="0">
                          <a:solidFill>
                            <a:srgbClr val="000000"/>
                          </a:solidFill>
                          <a:effectLst/>
                          <a:latin typeface="Arial" panose="020B0604020202020204" pitchFamily="34" charset="0"/>
                          <a:ea typeface="黑体" panose="02010609060101010101" pitchFamily="49" charset="-122"/>
                          <a:cs typeface="Times New Roman" panose="02020603050405020304" pitchFamily="18" charset="0"/>
                        </a:rPr>
                        <a:t>矫正方法</a:t>
                      </a:r>
                      <a:endParaRPr 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en-US" sz="28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1188085" algn="l"/>
                          <a:tab pos="2163445" algn="l"/>
                          <a:tab pos="3142615" algn="l"/>
                          <a:tab pos="4190365" algn="l"/>
                        </a:tabLst>
                      </a:pPr>
                      <a:endParaRPr lang="en-US" altLang="zh-CN" sz="28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1188085" algn="l"/>
                          <a:tab pos="2163445" algn="l"/>
                          <a:tab pos="3142615" algn="l"/>
                          <a:tab pos="4190365" algn="l"/>
                        </a:tabLst>
                      </a:pPr>
                      <a:endParaRPr 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p>
                      <a:pPr>
                        <a:spcAft>
                          <a:spcPts val="0"/>
                        </a:spcAft>
                        <a:tabLst>
                          <a:tab pos="1188085" algn="l"/>
                          <a:tab pos="2163445" algn="l"/>
                          <a:tab pos="3142615" algn="l"/>
                          <a:tab pos="4190365" algn="l"/>
                        </a:tabLst>
                      </a:pPr>
                      <a:r>
                        <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戴</a:t>
                      </a:r>
                      <a:r>
                        <a:rPr lang="en-US" sz="28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__________</a:t>
                      </a:r>
                      <a:r>
                        <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透镜</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bl>
          </a:graphicData>
        </a:graphic>
      </p:graphicFrame>
      <p:pic>
        <p:nvPicPr>
          <p:cNvPr id="7" name="JW8QXR168.eps"/>
          <p:cNvPicPr/>
          <p:nvPr/>
        </p:nvPicPr>
        <p:blipFill>
          <a:blip r:embed="rId2">
            <a:clrChange>
              <a:clrFrom>
                <a:srgbClr val="FFFFFF"/>
              </a:clrFrom>
              <a:clrTo>
                <a:srgbClr val="FFFFFF">
                  <a:alpha val="0"/>
                </a:srgbClr>
              </a:clrTo>
            </a:clrChange>
          </a:blip>
          <a:stretch>
            <a:fillRect/>
          </a:stretch>
        </p:blipFill>
        <p:spPr>
          <a:xfrm>
            <a:off x="5327430" y="2175399"/>
            <a:ext cx="2723493" cy="1113839"/>
          </a:xfrm>
          <a:prstGeom prst="rect">
            <a:avLst/>
          </a:prstGeom>
        </p:spPr>
      </p:pic>
      <p:pic>
        <p:nvPicPr>
          <p:cNvPr id="8" name="JW8QXR169.eps"/>
          <p:cNvPicPr/>
          <p:nvPr/>
        </p:nvPicPr>
        <p:blipFill>
          <a:blip r:embed="rId3">
            <a:clrChange>
              <a:clrFrom>
                <a:srgbClr val="FFFFFF"/>
              </a:clrFrom>
              <a:clrTo>
                <a:srgbClr val="FFFFFF">
                  <a:alpha val="0"/>
                </a:srgbClr>
              </a:clrTo>
            </a:clrChange>
          </a:blip>
          <a:stretch>
            <a:fillRect/>
          </a:stretch>
        </p:blipFill>
        <p:spPr>
          <a:xfrm>
            <a:off x="5348450" y="3993689"/>
            <a:ext cx="2302748" cy="1113839"/>
          </a:xfrm>
          <a:prstGeom prst="rect">
            <a:avLst/>
          </a:prstGeom>
        </p:spPr>
      </p:pic>
      <p:sp>
        <p:nvSpPr>
          <p:cNvPr id="3" name="矩形 2"/>
          <p:cNvSpPr>
            <a:spLocks noChangeAspect="1"/>
          </p:cNvSpPr>
          <p:nvPr/>
        </p:nvSpPr>
        <p:spPr>
          <a:xfrm>
            <a:off x="6792310" y="1052441"/>
            <a:ext cx="633507"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弱</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4" name="矩形 3"/>
          <p:cNvSpPr>
            <a:spLocks noChangeAspect="1"/>
          </p:cNvSpPr>
          <p:nvPr/>
        </p:nvSpPr>
        <p:spPr>
          <a:xfrm>
            <a:off x="3534103" y="1472854"/>
            <a:ext cx="633507"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短</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5" name="矩形 4"/>
          <p:cNvSpPr>
            <a:spLocks noChangeAspect="1"/>
          </p:cNvSpPr>
          <p:nvPr/>
        </p:nvSpPr>
        <p:spPr>
          <a:xfrm>
            <a:off x="5236779" y="3278728"/>
            <a:ext cx="633507"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后</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9" name="矩形 8"/>
          <p:cNvSpPr>
            <a:spLocks noChangeAspect="1"/>
          </p:cNvSpPr>
          <p:nvPr/>
        </p:nvSpPr>
        <p:spPr>
          <a:xfrm>
            <a:off x="3439510" y="5107528"/>
            <a:ext cx="633507"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凸</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Tree>
    <p:extLst>
      <p:ext uri="{BB962C8B-B14F-4D97-AF65-F5344CB8AC3E}">
        <p14:creationId xmlns:p14="http://schemas.microsoft.com/office/powerpoint/2010/main" val="1355174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randombar(horizontal)">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81000" y="209677"/>
            <a:ext cx="11430001" cy="577785"/>
            <a:chOff x="381000" y="209677"/>
            <a:chExt cx="11430001" cy="577785"/>
          </a:xfrm>
        </p:grpSpPr>
        <p:grpSp>
          <p:nvGrpSpPr>
            <p:cNvPr id="8" name="组合 7"/>
            <p:cNvGrpSpPr/>
            <p:nvPr userDrawn="1"/>
          </p:nvGrpSpPr>
          <p:grpSpPr>
            <a:xfrm>
              <a:off x="381000" y="209677"/>
              <a:ext cx="771985" cy="577785"/>
              <a:chOff x="7201355" y="2798675"/>
              <a:chExt cx="771985" cy="577785"/>
            </a:xfrm>
          </p:grpSpPr>
          <p:sp>
            <p:nvSpPr>
              <p:cNvPr id="10" name="平行四边形 9"/>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3622979" y="103386"/>
            <a:ext cx="5746402" cy="669887"/>
            <a:chOff x="3606630" y="897473"/>
            <a:chExt cx="4749093" cy="669887"/>
          </a:xfrm>
        </p:grpSpPr>
        <p:pic>
          <p:nvPicPr>
            <p:cNvPr id="21" name="图片 20" descr="阴影"/>
            <p:cNvPicPr>
              <a:picLocks noChangeAspect="1"/>
            </p:cNvPicPr>
            <p:nvPr/>
          </p:nvPicPr>
          <p:blipFill>
            <a:blip r:embed="rId2"/>
            <a:stretch>
              <a:fillRect/>
            </a:stretch>
          </p:blipFill>
          <p:spPr>
            <a:xfrm>
              <a:off x="3606630" y="897473"/>
              <a:ext cx="4749093" cy="669887"/>
            </a:xfrm>
            <a:prstGeom prst="rect">
              <a:avLst/>
            </a:prstGeom>
          </p:spPr>
        </p:pic>
        <p:sp>
          <p:nvSpPr>
            <p:cNvPr id="22" name="文本框 21"/>
            <p:cNvSpPr txBox="1"/>
            <p:nvPr/>
          </p:nvSpPr>
          <p:spPr>
            <a:xfrm>
              <a:off x="4660338" y="900607"/>
              <a:ext cx="2510204" cy="584775"/>
            </a:xfrm>
            <a:prstGeom prst="rect">
              <a:avLst/>
            </a:prstGeom>
            <a:noFill/>
          </p:spPr>
          <p:txBody>
            <a:bodyPr wrap="square" rtlCol="0">
              <a:spAutoFit/>
            </a:bodyPr>
            <a:lstStyle/>
            <a:p>
              <a:pPr algn="ctr"/>
              <a:r>
                <a:rPr lang="zh-CN" altLang="en-US" sz="3200" dirty="0" smtClean="0">
                  <a:solidFill>
                    <a:schemeClr val="accent2"/>
                  </a:solidFill>
                  <a:latin typeface="华文隶书" panose="02010800040101010101" pitchFamily="2" charset="-122"/>
                  <a:ea typeface="华文隶书" panose="02010800040101010101" pitchFamily="2" charset="-122"/>
                </a:rPr>
                <a:t>探究</a:t>
              </a:r>
              <a:r>
                <a:rPr lang="en-US" altLang="zh-CN" sz="3200" dirty="0" smtClean="0">
                  <a:solidFill>
                    <a:schemeClr val="accent2"/>
                  </a:solidFill>
                  <a:latin typeface="华文隶书" panose="02010800040101010101" pitchFamily="2" charset="-122"/>
                  <a:ea typeface="华文隶书" panose="02010800040101010101" pitchFamily="2" charset="-122"/>
                </a:rPr>
                <a:t>•</a:t>
              </a:r>
              <a:r>
                <a:rPr lang="zh-CN" altLang="en-US" sz="3200" dirty="0" smtClean="0">
                  <a:solidFill>
                    <a:schemeClr val="accent2"/>
                  </a:solidFill>
                  <a:latin typeface="华文隶书" panose="02010800040101010101" pitchFamily="2" charset="-122"/>
                  <a:ea typeface="华文隶书" panose="02010800040101010101" pitchFamily="2" charset="-122"/>
                </a:rPr>
                <a:t>重难解析</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1085116"/>
            <a:ext cx="11430000" cy="3954672"/>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NEU-BZ-S92" panose="02020503000000020003" pitchFamily="18" charset="-122"/>
                <a:ea typeface="方正兰亭中黑_GBK"/>
                <a:cs typeface="Times New Roman" panose="02020603050405020304" pitchFamily="18" charset="0"/>
              </a:rPr>
              <a:t>探究问题</a:t>
            </a:r>
            <a:r>
              <a:rPr lang="zh-CN" altLang="zh-CN" sz="2800" dirty="0" smtClean="0">
                <a:solidFill>
                  <a:srgbClr val="000000"/>
                </a:solidFill>
                <a:latin typeface="NEU-BZ-S92" panose="02020503000000020003" pitchFamily="18" charset="-122"/>
                <a:ea typeface="方正兰亭中黑_GBK"/>
                <a:cs typeface="Times New Roman" panose="02020603050405020304" pitchFamily="18" charset="0"/>
              </a:rPr>
              <a:t>一</a:t>
            </a:r>
            <a:r>
              <a:rPr lang="en-US" altLang="zh-CN" sz="2800" dirty="0" smtClean="0">
                <a:solidFill>
                  <a:srgbClr val="000000"/>
                </a:solidFill>
                <a:latin typeface="NEU-BZ-S92" panose="02020503000000020003" pitchFamily="18" charset="-122"/>
                <a:ea typeface="方正兰亭中黑_GBK"/>
                <a:cs typeface="Times New Roman" panose="02020603050405020304" pitchFamily="18" charset="0"/>
              </a:rPr>
              <a:t>  </a:t>
            </a:r>
            <a:r>
              <a:rPr lang="zh-CN" altLang="zh-CN" sz="2800" dirty="0" smtClean="0">
                <a:solidFill>
                  <a:srgbClr val="000000"/>
                </a:solidFill>
                <a:latin typeface="NEU-BZ-S92" panose="02020503000000020003" pitchFamily="18" charset="-122"/>
                <a:ea typeface="方正兰亭中黑_GBK"/>
                <a:cs typeface="Times New Roman" panose="02020603050405020304" pitchFamily="18" charset="0"/>
              </a:rPr>
              <a:t>眼镜</a:t>
            </a:r>
            <a:r>
              <a:rPr lang="zh-CN" altLang="zh-CN" sz="2800" dirty="0">
                <a:solidFill>
                  <a:srgbClr val="000000"/>
                </a:solidFill>
                <a:latin typeface="NEU-BZ-S92" panose="02020503000000020003" pitchFamily="18" charset="-122"/>
                <a:ea typeface="方正兰亭中黑_GBK"/>
                <a:cs typeface="Times New Roman" panose="02020603050405020304" pitchFamily="18" charset="0"/>
              </a:rPr>
              <a:t>及成像原理</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【例</a:t>
            </a:r>
            <a:r>
              <a:rPr lang="en-US" altLang="zh-CN" sz="2800" b="1" dirty="0">
                <a:solidFill>
                  <a:srgbClr val="000000"/>
                </a:solidFill>
                <a:latin typeface="Times New Roman" panose="02020603050405020304" pitchFamily="18" charset="0"/>
                <a:cs typeface="Times New Roman" panose="02020603050405020304" pitchFamily="18" charset="0"/>
              </a:rPr>
              <a:t>1</a:t>
            </a: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a:t>
            </a:r>
            <a:r>
              <a:rPr lang="zh-CN" altLang="zh-CN" sz="2800" dirty="0">
                <a:solidFill>
                  <a:srgbClr val="000000"/>
                </a:solidFill>
                <a:latin typeface="NEU-BZ-S92" panose="02020503000000020003" pitchFamily="18" charset="-122"/>
                <a:ea typeface="Arial" panose="020B0604020202020204" pitchFamily="34" charset="0"/>
                <a:cs typeface="Times New Roman" panose="02020603050405020304" pitchFamily="18" charset="0"/>
              </a:rPr>
              <a:t> </a:t>
            </a:r>
            <a:r>
              <a:rPr lang="zh-CN" altLang="zh-CN" sz="2800" dirty="0">
                <a:solidFill>
                  <a:srgbClr val="000000"/>
                </a:solidFill>
                <a:latin typeface="Times New Roman" panose="02020603050405020304" pitchFamily="18" charset="0"/>
                <a:cs typeface="Times New Roman" panose="02020603050405020304" pitchFamily="18" charset="0"/>
              </a:rPr>
              <a:t>正常的人眼</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能将物体的像始终成在视网膜上</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从而看清远近不同的物体</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这是由于</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i="1" dirty="0">
                <a:solidFill>
                  <a:srgbClr val="000000"/>
                </a:solidFill>
                <a:latin typeface="Times New Roman" panose="02020603050405020304" pitchFamily="18" charset="0"/>
                <a:cs typeface="Times New Roman" panose="02020603050405020304" pitchFamily="18" charset="0"/>
              </a:rPr>
              <a:t>　　</a:t>
            </a:r>
            <a:r>
              <a:rPr lang="en-US" altLang="zh-CN" sz="2800" dirty="0">
                <a:solidFill>
                  <a:srgbClr val="000000"/>
                </a:solidFill>
                <a:latin typeface="Times New Roman" panose="02020603050405020304" pitchFamily="18" charset="0"/>
                <a:cs typeface="Times New Roman" panose="02020603050405020304" pitchFamily="18" charset="0"/>
              </a:rPr>
              <a:t>)</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A.</a:t>
            </a:r>
            <a:r>
              <a:rPr lang="zh-CN" altLang="zh-CN" sz="2800" dirty="0">
                <a:solidFill>
                  <a:srgbClr val="000000"/>
                </a:solidFill>
                <a:latin typeface="Times New Roman" panose="02020603050405020304" pitchFamily="18" charset="0"/>
                <a:cs typeface="Times New Roman" panose="02020603050405020304" pitchFamily="18" charset="0"/>
              </a:rPr>
              <a:t>不断改变晶状体的焦距</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使像成在视网膜上</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B.</a:t>
            </a:r>
            <a:r>
              <a:rPr lang="zh-CN" altLang="zh-CN" sz="2800" dirty="0">
                <a:solidFill>
                  <a:srgbClr val="000000"/>
                </a:solidFill>
                <a:latin typeface="Times New Roman" panose="02020603050405020304" pitchFamily="18" charset="0"/>
                <a:cs typeface="Times New Roman" panose="02020603050405020304" pitchFamily="18" charset="0"/>
              </a:rPr>
              <a:t>不断改变物距</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使像成在视网膜上</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C.</a:t>
            </a:r>
            <a:r>
              <a:rPr lang="zh-CN" altLang="zh-CN" sz="2800" dirty="0">
                <a:solidFill>
                  <a:srgbClr val="000000"/>
                </a:solidFill>
                <a:latin typeface="Times New Roman" panose="02020603050405020304" pitchFamily="18" charset="0"/>
                <a:cs typeface="Times New Roman" panose="02020603050405020304" pitchFamily="18" charset="0"/>
              </a:rPr>
              <a:t>不断改变像距</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使像成在视网膜上</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D.</a:t>
            </a:r>
            <a:r>
              <a:rPr lang="zh-CN" altLang="zh-CN" sz="2800" dirty="0">
                <a:solidFill>
                  <a:srgbClr val="000000"/>
                </a:solidFill>
                <a:latin typeface="Times New Roman" panose="02020603050405020304" pitchFamily="18" charset="0"/>
                <a:cs typeface="Times New Roman" panose="02020603050405020304" pitchFamily="18" charset="0"/>
              </a:rPr>
              <a:t>以上说法均不正确</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sp>
        <p:nvSpPr>
          <p:cNvPr id="14" name="矩形 13"/>
          <p:cNvSpPr>
            <a:spLocks noChangeAspect="1"/>
          </p:cNvSpPr>
          <p:nvPr/>
        </p:nvSpPr>
        <p:spPr>
          <a:xfrm>
            <a:off x="3307957" y="2212750"/>
            <a:ext cx="444352" cy="609398"/>
          </a:xfrm>
          <a:prstGeom prst="rect">
            <a:avLst/>
          </a:prstGeom>
        </p:spPr>
        <p:txBody>
          <a:bodyPr wrap="none">
            <a:spAutoFit/>
          </a:bodyPr>
          <a:lstStyle/>
          <a:p>
            <a:pPr>
              <a:lnSpc>
                <a:spcPct val="120000"/>
              </a:lnSpc>
            </a:pPr>
            <a:r>
              <a:rPr lang="en-US" altLang="zh-CN" sz="2800" b="1" dirty="0" smtClean="0">
                <a:solidFill>
                  <a:srgbClr val="FF0000"/>
                </a:solidFill>
                <a:latin typeface="Times New Roman" panose="02020603050405020304" pitchFamily="18" charset="0"/>
              </a:rPr>
              <a:t>A</a:t>
            </a:r>
            <a:endParaRPr lang="zh-CN" altLang="en-US" sz="2800" b="1" dirty="0">
              <a:solidFill>
                <a:srgbClr val="FF0000"/>
              </a:solidFill>
            </a:endParaRPr>
          </a:p>
        </p:txBody>
      </p:sp>
    </p:spTree>
    <p:extLst>
      <p:ext uri="{BB962C8B-B14F-4D97-AF65-F5344CB8AC3E}">
        <p14:creationId xmlns:p14="http://schemas.microsoft.com/office/powerpoint/2010/main" val="270727580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20"/>
                                        </p:tgtEl>
                                        <p:attrNameLst>
                                          <p:attrName>r</p:attrName>
                                        </p:attrNameLst>
                                      </p:cBhvr>
                                    </p:animRot>
                                    <p:animRot by="-240000">
                                      <p:cBhvr>
                                        <p:cTn id="7" dur="200" fill="hold">
                                          <p:stCondLst>
                                            <p:cond delay="200"/>
                                          </p:stCondLst>
                                        </p:cTn>
                                        <p:tgtEl>
                                          <p:spTgt spid="20"/>
                                        </p:tgtEl>
                                        <p:attrNameLst>
                                          <p:attrName>r</p:attrName>
                                        </p:attrNameLst>
                                      </p:cBhvr>
                                    </p:animRot>
                                    <p:animRot by="240000">
                                      <p:cBhvr>
                                        <p:cTn id="8" dur="200" fill="hold">
                                          <p:stCondLst>
                                            <p:cond delay="400"/>
                                          </p:stCondLst>
                                        </p:cTn>
                                        <p:tgtEl>
                                          <p:spTgt spid="20"/>
                                        </p:tgtEl>
                                        <p:attrNameLst>
                                          <p:attrName>r</p:attrName>
                                        </p:attrNameLst>
                                      </p:cBhvr>
                                    </p:animRot>
                                    <p:animRot by="-240000">
                                      <p:cBhvr>
                                        <p:cTn id="9" dur="200" fill="hold">
                                          <p:stCondLst>
                                            <p:cond delay="600"/>
                                          </p:stCondLst>
                                        </p:cTn>
                                        <p:tgtEl>
                                          <p:spTgt spid="20"/>
                                        </p:tgtEl>
                                        <p:attrNameLst>
                                          <p:attrName>r</p:attrName>
                                        </p:attrNameLst>
                                      </p:cBhvr>
                                    </p:animRot>
                                    <p:animRot by="120000">
                                      <p:cBhvr>
                                        <p:cTn id="10" dur="200" fill="hold">
                                          <p:stCondLst>
                                            <p:cond delay="800"/>
                                          </p:stCondLst>
                                        </p:cTn>
                                        <p:tgtEl>
                                          <p:spTgt spid="20"/>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randombar(horizontal)">
                                      <p:cBhvr>
                                        <p:cTn id="1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81000" y="1235365"/>
            <a:ext cx="11430000" cy="283436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解析</a:t>
            </a:r>
            <a:r>
              <a:rPr lang="en-US"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人眼晶状体的曲度可以调节</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当看远处物体时</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晶状体变薄</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折光能力变弱</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焦距变长</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使像成在视网膜上</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当看近处的物体时</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晶状体变厚</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折光能力变强</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焦距变短</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也能使像成在视网膜上。故正常的人眼</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能通过不断改变晶状体的焦距</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将物体的像始终成在视网膜上</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从而看清远近不同的物体</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选项</a:t>
            </a:r>
            <a:r>
              <a:rPr lang="en-US" altLang="zh-CN" sz="2800" dirty="0">
                <a:solidFill>
                  <a:srgbClr val="000000"/>
                </a:solidFill>
                <a:latin typeface="Times New Roman" panose="02020603050405020304" pitchFamily="18" charset="0"/>
                <a:cs typeface="Times New Roman" panose="02020603050405020304" pitchFamily="18" charset="0"/>
              </a:rPr>
              <a:t>A</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spTree>
    <p:extLst>
      <p:ext uri="{BB962C8B-B14F-4D97-AF65-F5344CB8AC3E}">
        <p14:creationId xmlns:p14="http://schemas.microsoft.com/office/powerpoint/2010/main" val="1537959036"/>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81000" y="1763988"/>
            <a:ext cx="11430000" cy="1714059"/>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思路导引</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人眼相当于一个照相机</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晶状体和角膜的共同作用相当于一个凸透镜</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正常人的眼睛通过改变晶状体的厚度可以使远近不同的物体成像在视网膜上。</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spTree>
    <p:extLst>
      <p:ext uri="{BB962C8B-B14F-4D97-AF65-F5344CB8AC3E}">
        <p14:creationId xmlns:p14="http://schemas.microsoft.com/office/powerpoint/2010/main" val="177113889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30074"/>
            <a:ext cx="11430000" cy="3394519"/>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【对点训练</a:t>
            </a:r>
            <a:r>
              <a:rPr lang="en-US" altLang="zh-CN" sz="2800" b="1" dirty="0">
                <a:solidFill>
                  <a:srgbClr val="000000"/>
                </a:solidFill>
                <a:latin typeface="Times New Roman" panose="02020603050405020304" pitchFamily="18" charset="0"/>
                <a:cs typeface="Times New Roman" panose="02020603050405020304" pitchFamily="18" charset="0"/>
              </a:rPr>
              <a:t>1</a:t>
            </a: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a:t>
            </a:r>
            <a:r>
              <a:rPr lang="zh-CN" altLang="zh-CN" sz="2800" dirty="0">
                <a:solidFill>
                  <a:srgbClr val="000000"/>
                </a:solidFill>
                <a:latin typeface="NEU-BZ-S92" panose="02020503000000020003" pitchFamily="18" charset="-122"/>
                <a:ea typeface="Arial" panose="020B0604020202020204" pitchFamily="34" charset="0"/>
                <a:cs typeface="Times New Roman" panose="02020603050405020304" pitchFamily="18" charset="0"/>
              </a:rPr>
              <a:t> </a:t>
            </a:r>
            <a:r>
              <a:rPr lang="zh-CN" altLang="zh-CN" sz="2800" dirty="0">
                <a:solidFill>
                  <a:srgbClr val="000000"/>
                </a:solidFill>
                <a:latin typeface="Times New Roman" panose="02020603050405020304" pitchFamily="18" charset="0"/>
                <a:cs typeface="Times New Roman" panose="02020603050405020304" pitchFamily="18" charset="0"/>
              </a:rPr>
              <a:t>如图所示</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人眼的功能类似于照相机。人眼结构中</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视网膜到晶状体的距离不变</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相当于探究凸透镜成像规律实验中</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zh-CN" altLang="zh-CN" sz="2800" dirty="0">
                <a:solidFill>
                  <a:srgbClr val="000000"/>
                </a:solidFill>
                <a:latin typeface="Times New Roman" panose="02020603050405020304" pitchFamily="18" charset="0"/>
                <a:cs typeface="Times New Roman" panose="02020603050405020304" pitchFamily="18" charset="0"/>
              </a:rPr>
              <a:t>到凸透镜的距离不变</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人眼是通过调节</a:t>
            </a:r>
            <a:r>
              <a:rPr lang="en-US" altLang="zh-CN" sz="2800" dirty="0">
                <a:solidFill>
                  <a:srgbClr val="000000"/>
                </a:solidFill>
                <a:latin typeface="Times New Roman" panose="02020603050405020304" pitchFamily="18" charset="0"/>
                <a:cs typeface="Times New Roman" panose="02020603050405020304" pitchFamily="18" charset="0"/>
              </a:rPr>
              <a:t>__________</a:t>
            </a:r>
            <a:r>
              <a:rPr lang="zh-CN" altLang="zh-CN" sz="2800" dirty="0">
                <a:solidFill>
                  <a:srgbClr val="000000"/>
                </a:solidFill>
                <a:latin typeface="Times New Roman" panose="02020603050405020304" pitchFamily="18" charset="0"/>
                <a:cs typeface="Times New Roman" panose="02020603050405020304" pitchFamily="18" charset="0"/>
              </a:rPr>
              <a:t>来看清远近不同物体的。人长时间看近处物体</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眼睛容易疲劳</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学习较长时间后</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建议同学们适当远眺</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使睫状体放松</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晶状体变</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选填</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厚</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或</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薄</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焦距变大</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舒缓眼疲劳</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保护眼睛。</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pic>
        <p:nvPicPr>
          <p:cNvPr id="4" name="JW8QXR170.eps" descr="id:2147496792;FounderCES"/>
          <p:cNvPicPr/>
          <p:nvPr/>
        </p:nvPicPr>
        <p:blipFill>
          <a:blip r:embed="rId2">
            <a:clrChange>
              <a:clrFrom>
                <a:srgbClr val="FFFFFF"/>
              </a:clrFrom>
              <a:clrTo>
                <a:srgbClr val="FFFFFF">
                  <a:alpha val="0"/>
                </a:srgbClr>
              </a:clrTo>
            </a:clrChange>
          </a:blip>
          <a:stretch>
            <a:fillRect/>
          </a:stretch>
        </p:blipFill>
        <p:spPr>
          <a:xfrm>
            <a:off x="3703122" y="3624593"/>
            <a:ext cx="4179636" cy="1941604"/>
          </a:xfrm>
          <a:prstGeom prst="rect">
            <a:avLst/>
          </a:prstGeom>
        </p:spPr>
      </p:pic>
      <p:sp>
        <p:nvSpPr>
          <p:cNvPr id="3" name="矩形 2"/>
          <p:cNvSpPr>
            <a:spLocks noChangeAspect="1"/>
          </p:cNvSpPr>
          <p:nvPr/>
        </p:nvSpPr>
        <p:spPr>
          <a:xfrm>
            <a:off x="9493469" y="776354"/>
            <a:ext cx="992579" cy="600229"/>
          </a:xfrm>
          <a:prstGeom prst="rect">
            <a:avLst/>
          </a:prstGeom>
        </p:spPr>
        <p:txBody>
          <a:bodyPr wrap="none">
            <a:spAutoFit/>
          </a:bodyPr>
          <a:lstStyle/>
          <a:p>
            <a:pPr>
              <a:lnSpc>
                <a:spcPct val="130000"/>
              </a:lnSpc>
            </a:pPr>
            <a:r>
              <a:rPr lang="zh-CN" altLang="zh-CN" sz="2800" dirty="0">
                <a:solidFill>
                  <a:srgbClr val="FF0000"/>
                </a:solidFill>
                <a:latin typeface="Times New Roman" panose="02020603050405020304" pitchFamily="18" charset="0"/>
                <a:cs typeface="Times New Roman" panose="02020603050405020304" pitchFamily="18" charset="0"/>
              </a:rPr>
              <a:t>光</a:t>
            </a:r>
            <a:r>
              <a:rPr lang="zh-CN" altLang="zh-CN" sz="2800" dirty="0" smtClean="0">
                <a:solidFill>
                  <a:srgbClr val="FF0000"/>
                </a:solidFill>
                <a:latin typeface="Times New Roman" panose="02020603050405020304" pitchFamily="18" charset="0"/>
                <a:cs typeface="Times New Roman" panose="02020603050405020304" pitchFamily="18" charset="0"/>
              </a:rPr>
              <a:t>屏</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5" name="矩形 4"/>
          <p:cNvSpPr>
            <a:spLocks noChangeAspect="1"/>
          </p:cNvSpPr>
          <p:nvPr/>
        </p:nvSpPr>
        <p:spPr>
          <a:xfrm>
            <a:off x="5446986" y="1327104"/>
            <a:ext cx="2069797" cy="600229"/>
          </a:xfrm>
          <a:prstGeom prst="rect">
            <a:avLst/>
          </a:prstGeom>
        </p:spPr>
        <p:txBody>
          <a:bodyPr wrap="none">
            <a:spAutoFit/>
          </a:bodyPr>
          <a:lstStyle/>
          <a:p>
            <a:pPr>
              <a:lnSpc>
                <a:spcPct val="130000"/>
              </a:lnSpc>
            </a:pPr>
            <a:r>
              <a:rPr lang="zh-CN" altLang="zh-CN" sz="2800" dirty="0">
                <a:solidFill>
                  <a:srgbClr val="FF0000"/>
                </a:solidFill>
                <a:latin typeface="Times New Roman" panose="02020603050405020304" pitchFamily="18" charset="0"/>
                <a:cs typeface="Times New Roman" panose="02020603050405020304" pitchFamily="18" charset="0"/>
              </a:rPr>
              <a:t>晶状体</a:t>
            </a:r>
            <a:r>
              <a:rPr lang="zh-CN" altLang="zh-CN" sz="2800" dirty="0" smtClean="0">
                <a:solidFill>
                  <a:srgbClr val="FF0000"/>
                </a:solidFill>
                <a:latin typeface="Times New Roman" panose="02020603050405020304" pitchFamily="18" charset="0"/>
                <a:cs typeface="Times New Roman" panose="02020603050405020304" pitchFamily="18" charset="0"/>
              </a:rPr>
              <a:t>焦距</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6" name="矩形 5"/>
          <p:cNvSpPr>
            <a:spLocks noChangeAspect="1"/>
          </p:cNvSpPr>
          <p:nvPr/>
        </p:nvSpPr>
        <p:spPr>
          <a:xfrm>
            <a:off x="4637690" y="2451549"/>
            <a:ext cx="633507"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薄</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Tree>
    <p:extLst>
      <p:ext uri="{BB962C8B-B14F-4D97-AF65-F5344CB8AC3E}">
        <p14:creationId xmlns:p14="http://schemas.microsoft.com/office/powerpoint/2010/main" val="95814329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randombar(horizontal)">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81000" y="10510"/>
            <a:ext cx="11430000" cy="2274212"/>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NEU-BZ-S92" panose="02020503000000020003" pitchFamily="18" charset="-122"/>
                <a:ea typeface="方正兰亭中黑_GBK"/>
                <a:cs typeface="Times New Roman" panose="02020603050405020304" pitchFamily="18" charset="0"/>
              </a:rPr>
              <a:t>探究问题</a:t>
            </a:r>
            <a:r>
              <a:rPr lang="zh-CN" altLang="zh-CN" sz="2800" dirty="0" smtClean="0">
                <a:solidFill>
                  <a:srgbClr val="000000"/>
                </a:solidFill>
                <a:latin typeface="NEU-BZ-S92" panose="02020503000000020003" pitchFamily="18" charset="-122"/>
                <a:ea typeface="方正兰亭中黑_GBK"/>
                <a:cs typeface="Times New Roman" panose="02020603050405020304" pitchFamily="18" charset="0"/>
              </a:rPr>
              <a:t>二</a:t>
            </a:r>
            <a:r>
              <a:rPr lang="en-US" altLang="zh-CN" sz="2800" dirty="0" smtClean="0">
                <a:solidFill>
                  <a:srgbClr val="000000"/>
                </a:solidFill>
                <a:latin typeface="NEU-BZ-S92" panose="02020503000000020003" pitchFamily="18" charset="-122"/>
                <a:ea typeface="方正兰亭中黑_GBK"/>
                <a:cs typeface="Times New Roman" panose="02020603050405020304" pitchFamily="18" charset="0"/>
              </a:rPr>
              <a:t>  </a:t>
            </a:r>
            <a:r>
              <a:rPr lang="zh-CN" altLang="zh-CN" sz="2800" dirty="0" smtClean="0">
                <a:solidFill>
                  <a:srgbClr val="000000"/>
                </a:solidFill>
                <a:latin typeface="NEU-BZ-S92" panose="02020503000000020003" pitchFamily="18" charset="-122"/>
                <a:ea typeface="方正兰亭中黑_GBK"/>
                <a:cs typeface="Times New Roman" panose="02020603050405020304" pitchFamily="18" charset="0"/>
              </a:rPr>
              <a:t>近视眼</a:t>
            </a:r>
            <a:r>
              <a:rPr lang="zh-CN" altLang="zh-CN" sz="2800" dirty="0">
                <a:solidFill>
                  <a:srgbClr val="000000"/>
                </a:solidFill>
                <a:latin typeface="NEU-BZ-S92" panose="02020503000000020003" pitchFamily="18" charset="-122"/>
                <a:ea typeface="方正兰亭中黑_GBK"/>
                <a:cs typeface="Times New Roman" panose="02020603050405020304" pitchFamily="18" charset="0"/>
              </a:rPr>
              <a:t>、远视眼及其矫正</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【例</a:t>
            </a:r>
            <a:r>
              <a:rPr lang="en-US" altLang="zh-CN" sz="2800" b="1" dirty="0">
                <a:solidFill>
                  <a:srgbClr val="000000"/>
                </a:solidFill>
                <a:latin typeface="Times New Roman" panose="02020603050405020304" pitchFamily="18" charset="0"/>
                <a:cs typeface="Times New Roman" panose="02020603050405020304" pitchFamily="18" charset="0"/>
              </a:rPr>
              <a:t>2</a:t>
            </a: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a:t>
            </a:r>
            <a:r>
              <a:rPr lang="zh-CN" altLang="zh-CN" sz="2800" dirty="0">
                <a:solidFill>
                  <a:srgbClr val="000000"/>
                </a:solidFill>
                <a:latin typeface="NEU-BZ-S92" panose="02020503000000020003" pitchFamily="18" charset="-122"/>
                <a:ea typeface="Arial" panose="020B0604020202020204" pitchFamily="34" charset="0"/>
                <a:cs typeface="Times New Roman" panose="02020603050405020304" pitchFamily="18" charset="0"/>
              </a:rPr>
              <a:t> </a:t>
            </a:r>
            <a:r>
              <a:rPr lang="zh-CN" altLang="zh-CN" sz="2800" dirty="0">
                <a:solidFill>
                  <a:srgbClr val="000000"/>
                </a:solidFill>
                <a:latin typeface="Times New Roman" panose="02020603050405020304" pitchFamily="18" charset="0"/>
                <a:cs typeface="Times New Roman" panose="02020603050405020304" pitchFamily="18" charset="0"/>
              </a:rPr>
              <a:t>现代生活中</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智能手机给人们带来了许多便利。但长时间盯着手机屏幕</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容易导致视力下降。下列关于近视眼的成因及其矫正的原理图</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正确的是</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i="1" dirty="0">
                <a:solidFill>
                  <a:srgbClr val="000000"/>
                </a:solidFill>
                <a:latin typeface="Times New Roman" panose="02020603050405020304" pitchFamily="18" charset="0"/>
                <a:cs typeface="Times New Roman" panose="02020603050405020304" pitchFamily="18" charset="0"/>
              </a:rPr>
              <a:t>　　</a:t>
            </a:r>
            <a:r>
              <a:rPr lang="en-US" altLang="zh-CN" sz="2800" dirty="0">
                <a:solidFill>
                  <a:srgbClr val="000000"/>
                </a:solidFill>
                <a:latin typeface="Times New Roman" panose="02020603050405020304" pitchFamily="18" charset="0"/>
                <a:cs typeface="Times New Roman" panose="02020603050405020304" pitchFamily="18" charset="0"/>
              </a:rPr>
              <a:t>)</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pic>
        <p:nvPicPr>
          <p:cNvPr id="5" name="JW8QXR171.eps" descr="id:2147496806;FounderCES"/>
          <p:cNvPicPr/>
          <p:nvPr/>
        </p:nvPicPr>
        <p:blipFill>
          <a:blip r:embed="rId2">
            <a:clrChange>
              <a:clrFrom>
                <a:srgbClr val="FFFFFF"/>
              </a:clrFrom>
              <a:clrTo>
                <a:srgbClr val="FFFFFF">
                  <a:alpha val="0"/>
                </a:srgbClr>
              </a:clrTo>
            </a:clrChange>
          </a:blip>
          <a:stretch>
            <a:fillRect/>
          </a:stretch>
        </p:blipFill>
        <p:spPr>
          <a:xfrm>
            <a:off x="2260917" y="2305742"/>
            <a:ext cx="6693896" cy="1278216"/>
          </a:xfrm>
          <a:prstGeom prst="rect">
            <a:avLst/>
          </a:prstGeom>
        </p:spPr>
      </p:pic>
      <p:sp>
        <p:nvSpPr>
          <p:cNvPr id="6" name="矩形 5"/>
          <p:cNvSpPr>
            <a:spLocks noChangeAspect="1"/>
          </p:cNvSpPr>
          <p:nvPr/>
        </p:nvSpPr>
        <p:spPr>
          <a:xfrm>
            <a:off x="381000" y="3583958"/>
            <a:ext cx="11430000" cy="65248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A.</a:t>
            </a:r>
            <a:r>
              <a:rPr lang="zh-CN" altLang="zh-CN" sz="2800" dirty="0">
                <a:solidFill>
                  <a:srgbClr val="000000"/>
                </a:solidFill>
                <a:latin typeface="Times New Roman" panose="02020603050405020304" pitchFamily="18" charset="0"/>
                <a:cs typeface="Times New Roman" panose="02020603050405020304" pitchFamily="18" charset="0"/>
              </a:rPr>
              <a:t>乙、丁</a:t>
            </a:r>
            <a:r>
              <a:rPr lang="en-US" altLang="zh-CN" sz="2800" dirty="0">
                <a:solidFill>
                  <a:srgbClr val="000000"/>
                </a:solidFill>
                <a:latin typeface="Times New Roman" panose="02020603050405020304" pitchFamily="18" charset="0"/>
                <a:cs typeface="Times New Roman" panose="02020603050405020304" pitchFamily="18" charset="0"/>
              </a:rPr>
              <a:t>	B.</a:t>
            </a:r>
            <a:r>
              <a:rPr lang="zh-CN" altLang="zh-CN" sz="2800" dirty="0">
                <a:solidFill>
                  <a:srgbClr val="000000"/>
                </a:solidFill>
                <a:latin typeface="Times New Roman" panose="02020603050405020304" pitchFamily="18" charset="0"/>
                <a:cs typeface="Times New Roman" panose="02020603050405020304" pitchFamily="18" charset="0"/>
              </a:rPr>
              <a:t>乙、</a:t>
            </a:r>
            <a:r>
              <a:rPr lang="zh-CN" altLang="zh-CN" sz="2800" dirty="0" smtClean="0">
                <a:solidFill>
                  <a:srgbClr val="000000"/>
                </a:solidFill>
                <a:latin typeface="Times New Roman" panose="02020603050405020304" pitchFamily="18" charset="0"/>
                <a:cs typeface="Times New Roman" panose="02020603050405020304" pitchFamily="18" charset="0"/>
              </a:rPr>
              <a:t>丙</a:t>
            </a:r>
            <a:r>
              <a:rPr lang="en-US"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rPr>
              <a:t>	</a:t>
            </a:r>
            <a:r>
              <a:rPr lang="en-US" altLang="zh-CN" sz="2800" dirty="0" smtClean="0">
                <a:solidFill>
                  <a:srgbClr val="000000"/>
                </a:solidFill>
                <a:latin typeface="Times New Roman" panose="02020603050405020304" pitchFamily="18" charset="0"/>
                <a:cs typeface="Times New Roman" panose="02020603050405020304" pitchFamily="18" charset="0"/>
              </a:rPr>
              <a:t>C</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甲、丁</a:t>
            </a:r>
            <a:r>
              <a:rPr lang="en-US" altLang="zh-CN" sz="2800" dirty="0">
                <a:solidFill>
                  <a:srgbClr val="000000"/>
                </a:solidFill>
                <a:latin typeface="Times New Roman" panose="02020603050405020304" pitchFamily="18" charset="0"/>
                <a:cs typeface="Times New Roman" panose="02020603050405020304" pitchFamily="18" charset="0"/>
              </a:rPr>
              <a:t>	D.</a:t>
            </a:r>
            <a:r>
              <a:rPr lang="zh-CN" altLang="zh-CN" sz="2800" dirty="0">
                <a:solidFill>
                  <a:srgbClr val="000000"/>
                </a:solidFill>
                <a:latin typeface="Times New Roman" panose="02020603050405020304" pitchFamily="18" charset="0"/>
                <a:cs typeface="Times New Roman" panose="02020603050405020304" pitchFamily="18" charset="0"/>
              </a:rPr>
              <a:t>甲、丙</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sp>
        <p:nvSpPr>
          <p:cNvPr id="7" name="矩形 6"/>
          <p:cNvSpPr>
            <a:spLocks noChangeAspect="1"/>
          </p:cNvSpPr>
          <p:nvPr/>
        </p:nvSpPr>
        <p:spPr>
          <a:xfrm>
            <a:off x="1816565" y="1722639"/>
            <a:ext cx="444352" cy="572593"/>
          </a:xfrm>
          <a:prstGeom prst="rect">
            <a:avLst/>
          </a:prstGeom>
        </p:spPr>
        <p:txBody>
          <a:bodyPr wrap="none">
            <a:spAutoFit/>
          </a:bodyPr>
          <a:lstStyle/>
          <a:p>
            <a:pPr>
              <a:lnSpc>
                <a:spcPct val="120000"/>
              </a:lnSpc>
            </a:pPr>
            <a:r>
              <a:rPr lang="en-US" altLang="zh-CN" sz="2800" b="1" dirty="0" smtClean="0">
                <a:solidFill>
                  <a:srgbClr val="FF0000"/>
                </a:solidFill>
                <a:latin typeface="Times New Roman" panose="02020603050405020304" pitchFamily="18" charset="0"/>
              </a:rPr>
              <a:t>D</a:t>
            </a:r>
            <a:endParaRPr lang="zh-CN" altLang="en-US" sz="2800" b="1" dirty="0">
              <a:solidFill>
                <a:srgbClr val="FF0000"/>
              </a:solidFill>
            </a:endParaRPr>
          </a:p>
        </p:txBody>
      </p:sp>
      <p:sp>
        <p:nvSpPr>
          <p:cNvPr id="2" name="矩形 1"/>
          <p:cNvSpPr>
            <a:spLocks noChangeAspect="1"/>
          </p:cNvSpPr>
          <p:nvPr/>
        </p:nvSpPr>
        <p:spPr>
          <a:xfrm>
            <a:off x="381000" y="4236444"/>
            <a:ext cx="11430000" cy="2274212"/>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解析</a:t>
            </a:r>
            <a:r>
              <a:rPr lang="en-US"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近视眼是由于晶状体的焦距太短</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像落在视网膜的前方</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题图甲的光线会聚在视网膜的前方</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所以表示近视眼的成像情况</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为了使光线会聚在视网膜上</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就需要在光线进入人眼以前发散一些</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所以应佩戴对光线具有发散作用的凹透镜来矫正</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题图丙是近视眼的矫正原理图</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选项</a:t>
            </a:r>
            <a:r>
              <a:rPr lang="en-US" altLang="zh-CN" sz="2800" dirty="0">
                <a:solidFill>
                  <a:srgbClr val="000000"/>
                </a:solidFill>
                <a:latin typeface="Times New Roman" panose="02020603050405020304" pitchFamily="18" charset="0"/>
                <a:cs typeface="Times New Roman" panose="02020603050405020304" pitchFamily="18" charset="0"/>
              </a:rPr>
              <a:t>D</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spTree>
    <p:extLst>
      <p:ext uri="{BB962C8B-B14F-4D97-AF65-F5344CB8AC3E}">
        <p14:creationId xmlns:p14="http://schemas.microsoft.com/office/powerpoint/2010/main" val="17615283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randombar(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10163"/>
            <a:ext cx="11430000" cy="115390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思路导引</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视力的矫正</a:t>
            </a:r>
            <a:r>
              <a:rPr lang="en-US" altLang="zh-CN" sz="2800" dirty="0">
                <a:solidFill>
                  <a:srgbClr val="000000"/>
                </a:solidFill>
                <a:latin typeface="Times New Roman" panose="02020603050405020304" pitchFamily="18" charset="0"/>
                <a:cs typeface="Times New Roman" panose="02020603050405020304" pitchFamily="18" charset="0"/>
              </a:rPr>
              <a:t>:</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pic>
        <p:nvPicPr>
          <p:cNvPr id="7" name="JW8QXR172.eps" descr="id:2147496820;FounderCES"/>
          <p:cNvPicPr/>
          <p:nvPr/>
        </p:nvPicPr>
        <p:blipFill>
          <a:blip r:embed="rId2">
            <a:clrChange>
              <a:clrFrom>
                <a:srgbClr val="FFFFFF"/>
              </a:clrFrom>
              <a:clrTo>
                <a:srgbClr val="FFFFFF">
                  <a:alpha val="0"/>
                </a:srgbClr>
              </a:clrTo>
            </a:clrChange>
          </a:blip>
          <a:stretch>
            <a:fillRect/>
          </a:stretch>
        </p:blipFill>
        <p:spPr>
          <a:xfrm>
            <a:off x="2861956" y="1264069"/>
            <a:ext cx="6786541" cy="4824038"/>
          </a:xfrm>
          <a:prstGeom prst="rect">
            <a:avLst/>
          </a:prstGeom>
        </p:spPr>
      </p:pic>
    </p:spTree>
    <p:extLst>
      <p:ext uri="{BB962C8B-B14F-4D97-AF65-F5344CB8AC3E}">
        <p14:creationId xmlns:p14="http://schemas.microsoft.com/office/powerpoint/2010/main" val="58211890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81000" y="1020065"/>
            <a:ext cx="4054315" cy="593752"/>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NEU-BZ-S92" panose="02020503000000020003" pitchFamily="18" charset="-122"/>
                <a:ea typeface="方正正黑简体"/>
                <a:cs typeface="Times New Roman" panose="02020603050405020304" pitchFamily="18" charset="0"/>
              </a:rPr>
              <a:t>规律</a:t>
            </a:r>
            <a:r>
              <a:rPr lang="zh-CN" altLang="zh-CN" sz="2800" dirty="0" smtClean="0">
                <a:solidFill>
                  <a:srgbClr val="000000"/>
                </a:solidFill>
                <a:latin typeface="NEU-BZ-S92" panose="02020503000000020003" pitchFamily="18" charset="-122"/>
                <a:ea typeface="方正正黑简体"/>
                <a:cs typeface="Times New Roman" panose="02020603050405020304" pitchFamily="18" charset="0"/>
              </a:rPr>
              <a:t>总结</a:t>
            </a:r>
            <a:r>
              <a:rPr lang="en-US" altLang="zh-CN" sz="2800" dirty="0" smtClean="0">
                <a:solidFill>
                  <a:srgbClr val="000000"/>
                </a:solidFill>
                <a:latin typeface="NEU-BZ-S92" panose="02020503000000020003" pitchFamily="18" charset="-122"/>
                <a:ea typeface="方正正黑简体"/>
                <a:cs typeface="Times New Roman" panose="02020603050405020304" pitchFamily="18" charset="0"/>
              </a:rPr>
              <a:t>  </a:t>
            </a:r>
            <a:r>
              <a:rPr lang="zh-CN" altLang="zh-CN" sz="2800"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视力</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矫正方法</a:t>
            </a:r>
            <a:r>
              <a:rPr lang="en-US" altLang="zh-CN" sz="2800" dirty="0">
                <a:solidFill>
                  <a:srgbClr val="000000"/>
                </a:solidFill>
                <a:latin typeface="Times New Roman" panose="02020603050405020304" pitchFamily="18" charset="0"/>
                <a:cs typeface="Times New Roman" panose="02020603050405020304" pitchFamily="18" charset="0"/>
              </a:rPr>
              <a:t>:</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pic>
        <p:nvPicPr>
          <p:cNvPr id="5" name="JW8QXR173.eps" descr="id:2147496834;FounderCES"/>
          <p:cNvPicPr/>
          <p:nvPr/>
        </p:nvPicPr>
        <p:blipFill>
          <a:blip r:embed="rId2">
            <a:clrChange>
              <a:clrFrom>
                <a:srgbClr val="FFFFFF"/>
              </a:clrFrom>
              <a:clrTo>
                <a:srgbClr val="FFFFFF">
                  <a:alpha val="0"/>
                </a:srgbClr>
              </a:clrTo>
            </a:clrChange>
          </a:blip>
          <a:stretch>
            <a:fillRect/>
          </a:stretch>
        </p:blipFill>
        <p:spPr>
          <a:xfrm>
            <a:off x="1807050" y="1708409"/>
            <a:ext cx="8093695" cy="2422829"/>
          </a:xfrm>
          <a:prstGeom prst="rect">
            <a:avLst/>
          </a:prstGeom>
        </p:spPr>
      </p:pic>
    </p:spTree>
    <p:extLst>
      <p:ext uri="{BB962C8B-B14F-4D97-AF65-F5344CB8AC3E}">
        <p14:creationId xmlns:p14="http://schemas.microsoft.com/office/powerpoint/2010/main" val="194199040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594234"/>
            <a:ext cx="11430000" cy="283436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【对点训练</a:t>
            </a:r>
            <a:r>
              <a:rPr lang="en-US" altLang="zh-CN" sz="2800" b="1" dirty="0">
                <a:solidFill>
                  <a:srgbClr val="000000"/>
                </a:solidFill>
                <a:latin typeface="Times New Roman" panose="02020603050405020304" pitchFamily="18" charset="0"/>
                <a:cs typeface="Times New Roman" panose="02020603050405020304" pitchFamily="18" charset="0"/>
              </a:rPr>
              <a:t>2</a:t>
            </a: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a:t>
            </a:r>
            <a:r>
              <a:rPr lang="zh-CN" altLang="zh-CN" sz="2800" dirty="0">
                <a:solidFill>
                  <a:srgbClr val="000000"/>
                </a:solidFill>
                <a:latin typeface="NEU-BZ-S92" panose="02020503000000020003" pitchFamily="18" charset="-122"/>
                <a:ea typeface="Arial" panose="020B0604020202020204" pitchFamily="34" charset="0"/>
                <a:cs typeface="Times New Roman" panose="02020603050405020304" pitchFamily="18" charset="0"/>
              </a:rPr>
              <a:t> </a:t>
            </a:r>
            <a:r>
              <a:rPr lang="zh-CN" altLang="zh-CN" sz="2800" dirty="0">
                <a:solidFill>
                  <a:srgbClr val="000000"/>
                </a:solidFill>
                <a:latin typeface="Times New Roman" panose="02020603050405020304" pitchFamily="18" charset="0"/>
                <a:cs typeface="Times New Roman" panose="02020603050405020304" pitchFamily="18" charset="0"/>
              </a:rPr>
              <a:t>日常生活中经常使用酒精来消毒杀菌</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但酒精易燃。如图所示</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小雨设计了三种装酒精的瓶盖</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为了避免阳光下酒精因为吸收较多的热量快速蒸发引起安全隐患</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我们应该选择</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选填</a:t>
            </a:r>
            <a:r>
              <a:rPr lang="en-US" altLang="zh-CN" sz="2800" dirty="0">
                <a:solidFill>
                  <a:srgbClr val="000000"/>
                </a:solidFill>
                <a:latin typeface="Times New Roman" panose="02020603050405020304" pitchFamily="18" charset="0"/>
                <a:cs typeface="Times New Roman" panose="02020603050405020304" pitchFamily="18" charset="0"/>
              </a:rPr>
              <a:t>“</a:t>
            </a:r>
            <a:r>
              <a:rPr lang="en-US" altLang="zh-CN" sz="2800" i="1" dirty="0" err="1">
                <a:solidFill>
                  <a:srgbClr val="000000"/>
                </a:solidFill>
                <a:latin typeface="Times New Roman" panose="02020603050405020304" pitchFamily="18" charset="0"/>
                <a:cs typeface="Times New Roman" panose="02020603050405020304" pitchFamily="18" charset="0"/>
              </a:rPr>
              <a:t>a</a:t>
            </a:r>
            <a:r>
              <a:rPr lang="en-US" altLang="zh-CN" sz="2800" dirty="0" err="1">
                <a:solidFill>
                  <a:srgbClr val="000000"/>
                </a:solidFill>
                <a:latin typeface="Times New Roman" panose="02020603050405020304" pitchFamily="18" charset="0"/>
                <a:cs typeface="Times New Roman" panose="02020603050405020304" pitchFamily="18" charset="0"/>
              </a:rPr>
              <a:t>”“</a:t>
            </a:r>
            <a:r>
              <a:rPr lang="en-US" altLang="zh-CN" sz="2800" i="1" dirty="0" err="1">
                <a:solidFill>
                  <a:srgbClr val="000000"/>
                </a:solidFill>
                <a:latin typeface="Times New Roman" panose="02020603050405020304" pitchFamily="18" charset="0"/>
                <a:cs typeface="Times New Roman" panose="02020603050405020304" pitchFamily="18" charset="0"/>
              </a:rPr>
              <a:t>b</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或</a:t>
            </a:r>
            <a:r>
              <a:rPr lang="en-US" altLang="zh-CN" sz="2800" dirty="0">
                <a:solidFill>
                  <a:srgbClr val="000000"/>
                </a:solidFill>
                <a:latin typeface="Times New Roman" panose="02020603050405020304" pitchFamily="18" charset="0"/>
                <a:cs typeface="Times New Roman" panose="02020603050405020304" pitchFamily="18" charset="0"/>
              </a:rPr>
              <a:t>“</a:t>
            </a:r>
            <a:r>
              <a:rPr lang="en-US" altLang="zh-CN" sz="2800" i="1" dirty="0">
                <a:solidFill>
                  <a:srgbClr val="000000"/>
                </a:solidFill>
                <a:latin typeface="Times New Roman" panose="02020603050405020304" pitchFamily="18" charset="0"/>
                <a:cs typeface="Times New Roman" panose="02020603050405020304" pitchFamily="18" charset="0"/>
              </a:rPr>
              <a:t>c</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形状的瓶盖</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生活中与所选瓶盖形状类似的透镜有</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选填</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近视</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或</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远视</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眼镜的镜片。</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pic>
        <p:nvPicPr>
          <p:cNvPr id="6" name="JW8QXR174.eps" descr="id:2147496841;FounderCES"/>
          <p:cNvPicPr/>
          <p:nvPr/>
        </p:nvPicPr>
        <p:blipFill>
          <a:blip r:embed="rId2">
            <a:clrChange>
              <a:clrFrom>
                <a:srgbClr val="FFFFFF"/>
              </a:clrFrom>
              <a:clrTo>
                <a:srgbClr val="FFFFFF">
                  <a:alpha val="0"/>
                </a:srgbClr>
              </a:clrTo>
            </a:clrChange>
          </a:blip>
          <a:stretch>
            <a:fillRect/>
          </a:stretch>
        </p:blipFill>
        <p:spPr>
          <a:xfrm>
            <a:off x="3084008" y="3481150"/>
            <a:ext cx="5534475" cy="1410823"/>
          </a:xfrm>
          <a:prstGeom prst="rect">
            <a:avLst/>
          </a:prstGeom>
        </p:spPr>
      </p:pic>
      <p:sp>
        <p:nvSpPr>
          <p:cNvPr id="3" name="矩形 2"/>
          <p:cNvSpPr>
            <a:spLocks noChangeAspect="1"/>
          </p:cNvSpPr>
          <p:nvPr/>
        </p:nvSpPr>
        <p:spPr>
          <a:xfrm>
            <a:off x="7612118" y="1719472"/>
            <a:ext cx="453970" cy="604909"/>
          </a:xfrm>
          <a:prstGeom prst="rect">
            <a:avLst/>
          </a:prstGeom>
        </p:spPr>
        <p:txBody>
          <a:bodyPr wrap="none">
            <a:spAutoFit/>
          </a:bodyPr>
          <a:lstStyle/>
          <a:p>
            <a:pPr>
              <a:lnSpc>
                <a:spcPct val="130000"/>
              </a:lnSpc>
            </a:pPr>
            <a:r>
              <a:rPr lang="en-US" altLang="zh-CN" sz="2800" i="1" dirty="0" smtClean="0">
                <a:solidFill>
                  <a:srgbClr val="FF0000"/>
                </a:solidFill>
                <a:latin typeface="Times New Roman" panose="02020603050405020304" pitchFamily="18" charset="0"/>
              </a:rPr>
              <a:t>b </a:t>
            </a:r>
            <a:endParaRPr lang="zh-CN" altLang="en-US" sz="2800" dirty="0"/>
          </a:p>
        </p:txBody>
      </p:sp>
      <p:sp>
        <p:nvSpPr>
          <p:cNvPr id="4" name="矩形 3"/>
          <p:cNvSpPr>
            <a:spLocks noChangeAspect="1"/>
          </p:cNvSpPr>
          <p:nvPr/>
        </p:nvSpPr>
        <p:spPr>
          <a:xfrm>
            <a:off x="8449675" y="2250811"/>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近视</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Tree>
    <p:extLst>
      <p:ext uri="{BB962C8B-B14F-4D97-AF65-F5344CB8AC3E}">
        <p14:creationId xmlns:p14="http://schemas.microsoft.com/office/powerpoint/2010/main" val="305202304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048210" y="1371742"/>
            <a:ext cx="5714606" cy="2957989"/>
          </a:xfrm>
          <a:prstGeom prst="rect">
            <a:avLst/>
          </a:prstGeom>
          <a:gradFill>
            <a:gsLst>
              <a:gs pos="47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glow rad="533400">
              <a:schemeClr val="accent1">
                <a:alpha val="40000"/>
              </a:schemeClr>
            </a:glow>
            <a:outerShdw blurRad="50800" dist="50800" dir="3720000" algn="ctr" rotWithShape="0">
              <a:srgbClr val="000000">
                <a:alpha val="43137"/>
              </a:srgbClr>
            </a:outerShdw>
            <a:reflection endPos="0" dist="50800" dir="5400000" sy="-100000" algn="bl" rotWithShape="0"/>
            <a:softEdge rad="127000"/>
          </a:effectLst>
        </p:spPr>
        <p:txBody>
          <a:bodyPr wrap="square" rtlCol="0">
            <a:spAutoFit/>
          </a:bodyPr>
          <a:lstStyle/>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练习结束，</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少年加油！</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399867134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4500417" y="336338"/>
            <a:ext cx="2646878" cy="1107996"/>
          </a:xfrm>
          <a:prstGeom prst="rect">
            <a:avLst/>
          </a:prstGeom>
          <a:noFill/>
        </p:spPr>
        <p:txBody>
          <a:bodyPr wrap="none" lIns="91440" tIns="45720" rIns="91440" bIns="45720">
            <a:spAutoFit/>
            <a:scene3d>
              <a:camera prst="obliqueTopLeft"/>
              <a:lightRig rig="threePt" dir="t"/>
            </a:scene3d>
          </a:bodyPr>
          <a:lstStyle/>
          <a:p>
            <a:pPr algn="ctr"/>
            <a:r>
              <a:rPr lang="zh-CN" altLang="en-US" sz="6600" b="1" dirty="0" smtClean="0">
                <a:ln w="22225">
                  <a:solidFill>
                    <a:srgbClr val="ED7D31"/>
                  </a:solidFill>
                  <a:prstDash val="solid"/>
                </a:ln>
                <a:solidFill>
                  <a:srgbClr val="FFFF00"/>
                </a:solidFill>
                <a:effectLst>
                  <a:outerShdw blurRad="60007" dist="310007" dir="7680000" sy="30000" kx="1300200" algn="ctr" rotWithShape="0">
                    <a:prstClr val="black">
                      <a:alpha val="32000"/>
                    </a:prstClr>
                  </a:outerShdw>
                </a:effectLst>
              </a:rPr>
              <a:t>目    录</a:t>
            </a:r>
            <a:endParaRPr lang="zh-CN" altLang="en-US" sz="6600" b="1" dirty="0">
              <a:ln w="22225">
                <a:solidFill>
                  <a:srgbClr val="ED7D31"/>
                </a:solidFill>
                <a:prstDash val="solid"/>
              </a:ln>
              <a:solidFill>
                <a:srgbClr val="FFFF00"/>
              </a:solidFill>
              <a:effectLst>
                <a:outerShdw blurRad="60007" dist="310007" dir="7680000" sy="30000" kx="1300200" algn="ctr" rotWithShape="0">
                  <a:prstClr val="black">
                    <a:alpha val="32000"/>
                  </a:prstClr>
                </a:outerShdw>
              </a:effectLst>
            </a:endParaRPr>
          </a:p>
        </p:txBody>
      </p:sp>
      <p:sp>
        <p:nvSpPr>
          <p:cNvPr id="25" name="圆角矩形 24">
            <a:hlinkClick r:id="rId2" action="ppaction://hlinksldjump"/>
          </p:cNvPr>
          <p:cNvSpPr/>
          <p:nvPr/>
        </p:nvSpPr>
        <p:spPr>
          <a:xfrm>
            <a:off x="4053938" y="1992087"/>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dirty="0" smtClean="0">
                <a:solidFill>
                  <a:prstClr val="white"/>
                </a:solidFill>
                <a:latin typeface="华文隶书" panose="02010800040101010101" pitchFamily="2" charset="-122"/>
                <a:ea typeface="华文隶书" panose="02010800040101010101" pitchFamily="2" charset="-122"/>
              </a:rPr>
              <a:t>目标</a:t>
            </a:r>
            <a:r>
              <a:rPr lang="en-US" altLang="zh-CN" sz="3600" dirty="0" smtClean="0">
                <a:solidFill>
                  <a:prstClr val="white"/>
                </a:solidFill>
                <a:latin typeface="华文隶书" panose="02010800040101010101" pitchFamily="2" charset="-122"/>
                <a:ea typeface="华文隶书" panose="02010800040101010101" pitchFamily="2" charset="-122"/>
              </a:rPr>
              <a:t>•</a:t>
            </a:r>
            <a:r>
              <a:rPr lang="zh-CN" altLang="en-US" sz="3600" dirty="0" smtClean="0">
                <a:solidFill>
                  <a:prstClr val="white"/>
                </a:solidFill>
                <a:latin typeface="华文隶书" panose="02010800040101010101" pitchFamily="2" charset="-122"/>
                <a:ea typeface="华文隶书" panose="02010800040101010101" pitchFamily="2" charset="-122"/>
              </a:rPr>
              <a:t>学习概览</a:t>
            </a:r>
            <a:endParaRPr lang="zh-CN" altLang="en-US" sz="3600" dirty="0">
              <a:solidFill>
                <a:prstClr val="white"/>
              </a:solidFill>
              <a:latin typeface="华文隶书" panose="02010800040101010101" pitchFamily="2" charset="-122"/>
              <a:ea typeface="华文隶书" panose="02010800040101010101" pitchFamily="2" charset="-122"/>
            </a:endParaRPr>
          </a:p>
        </p:txBody>
      </p:sp>
      <p:sp>
        <p:nvSpPr>
          <p:cNvPr id="26" name="圆角矩形 25">
            <a:hlinkClick r:id="rId3" action="ppaction://hlinksldjump"/>
          </p:cNvPr>
          <p:cNvSpPr/>
          <p:nvPr/>
        </p:nvSpPr>
        <p:spPr>
          <a:xfrm>
            <a:off x="4053938" y="3225639"/>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dirty="0" smtClean="0">
                <a:solidFill>
                  <a:prstClr val="white"/>
                </a:solidFill>
                <a:latin typeface="华文隶书" panose="02010800040101010101" pitchFamily="2" charset="-122"/>
                <a:ea typeface="华文隶书" panose="02010800040101010101" pitchFamily="2" charset="-122"/>
              </a:rPr>
              <a:t>基础</a:t>
            </a:r>
            <a:r>
              <a:rPr lang="en-US" altLang="zh-CN" sz="3600" dirty="0" smtClean="0">
                <a:solidFill>
                  <a:prstClr val="white"/>
                </a:solidFill>
                <a:latin typeface="华文隶书" panose="02010800040101010101" pitchFamily="2" charset="-122"/>
                <a:ea typeface="华文隶书" panose="02010800040101010101" pitchFamily="2" charset="-122"/>
              </a:rPr>
              <a:t>•</a:t>
            </a:r>
            <a:r>
              <a:rPr lang="zh-CN" altLang="en-US" sz="3600" dirty="0" smtClean="0">
                <a:solidFill>
                  <a:prstClr val="white"/>
                </a:solidFill>
                <a:latin typeface="华文隶书" panose="02010800040101010101" pitchFamily="2" charset="-122"/>
                <a:ea typeface="华文隶书" panose="02010800040101010101" pitchFamily="2" charset="-122"/>
              </a:rPr>
              <a:t>自主预习</a:t>
            </a:r>
            <a:endParaRPr lang="zh-CN" altLang="en-US" sz="3600" dirty="0">
              <a:solidFill>
                <a:prstClr val="white"/>
              </a:solidFill>
              <a:latin typeface="华文隶书" panose="02010800040101010101" pitchFamily="2" charset="-122"/>
              <a:ea typeface="华文隶书" panose="02010800040101010101" pitchFamily="2" charset="-122"/>
            </a:endParaRPr>
          </a:p>
        </p:txBody>
      </p:sp>
      <p:sp>
        <p:nvSpPr>
          <p:cNvPr id="27" name="圆角矩形 26">
            <a:hlinkClick r:id="rId4" action="ppaction://hlinksldjump"/>
          </p:cNvPr>
          <p:cNvSpPr/>
          <p:nvPr/>
        </p:nvSpPr>
        <p:spPr>
          <a:xfrm>
            <a:off x="4053937" y="4459191"/>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dirty="0" smtClean="0">
                <a:solidFill>
                  <a:prstClr val="white"/>
                </a:solidFill>
                <a:latin typeface="华文隶书" panose="02010800040101010101" pitchFamily="2" charset="-122"/>
                <a:ea typeface="华文隶书" panose="02010800040101010101" pitchFamily="2" charset="-122"/>
              </a:rPr>
              <a:t>探究</a:t>
            </a:r>
            <a:r>
              <a:rPr lang="en-US" altLang="zh-CN" sz="3600" dirty="0" smtClean="0">
                <a:solidFill>
                  <a:prstClr val="white"/>
                </a:solidFill>
                <a:latin typeface="华文隶书" panose="02010800040101010101" pitchFamily="2" charset="-122"/>
                <a:ea typeface="华文隶书" panose="02010800040101010101" pitchFamily="2" charset="-122"/>
              </a:rPr>
              <a:t>•</a:t>
            </a:r>
            <a:r>
              <a:rPr lang="zh-CN" altLang="en-US" sz="3600" dirty="0" smtClean="0">
                <a:solidFill>
                  <a:prstClr val="white"/>
                </a:solidFill>
                <a:latin typeface="华文隶书" panose="02010800040101010101" pitchFamily="2" charset="-122"/>
                <a:ea typeface="华文隶书" panose="02010800040101010101" pitchFamily="2" charset="-122"/>
              </a:rPr>
              <a:t>重难解析</a:t>
            </a:r>
            <a:endParaRPr lang="zh-CN" altLang="en-US" sz="3600" dirty="0">
              <a:solidFill>
                <a:prstClr val="white"/>
              </a:solidFill>
              <a:latin typeface="华文隶书" panose="02010800040101010101" pitchFamily="2" charset="-122"/>
              <a:ea typeface="华文隶书" panose="02010800040101010101" pitchFamily="2" charset="-122"/>
            </a:endParaRPr>
          </a:p>
        </p:txBody>
      </p:sp>
    </p:spTree>
    <p:extLst>
      <p:ext uri="{BB962C8B-B14F-4D97-AF65-F5344CB8AC3E}">
        <p14:creationId xmlns:p14="http://schemas.microsoft.com/office/powerpoint/2010/main" val="15802533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81000" y="209677"/>
            <a:ext cx="11430001" cy="577785"/>
            <a:chOff x="381000" y="209677"/>
            <a:chExt cx="11430001" cy="577785"/>
          </a:xfrm>
        </p:grpSpPr>
        <p:grpSp>
          <p:nvGrpSpPr>
            <p:cNvPr id="8" name="组合 7"/>
            <p:cNvGrpSpPr/>
            <p:nvPr userDrawn="1"/>
          </p:nvGrpSpPr>
          <p:grpSpPr>
            <a:xfrm>
              <a:off x="381000" y="209677"/>
              <a:ext cx="771985" cy="577785"/>
              <a:chOff x="7201355" y="2798675"/>
              <a:chExt cx="771985" cy="577785"/>
            </a:xfrm>
          </p:grpSpPr>
          <p:sp>
            <p:nvSpPr>
              <p:cNvPr id="10" name="平行四边形 9"/>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3622979" y="103386"/>
            <a:ext cx="5746402" cy="669887"/>
            <a:chOff x="3606630" y="897473"/>
            <a:chExt cx="4749093" cy="669887"/>
          </a:xfrm>
        </p:grpSpPr>
        <p:pic>
          <p:nvPicPr>
            <p:cNvPr id="16" name="图片 15" descr="阴影"/>
            <p:cNvPicPr>
              <a:picLocks noChangeAspect="1"/>
            </p:cNvPicPr>
            <p:nvPr/>
          </p:nvPicPr>
          <p:blipFill>
            <a:blip r:embed="rId2"/>
            <a:stretch>
              <a:fillRect/>
            </a:stretch>
          </p:blipFill>
          <p:spPr>
            <a:xfrm>
              <a:off x="3606630" y="897473"/>
              <a:ext cx="4749093" cy="669887"/>
            </a:xfrm>
            <a:prstGeom prst="rect">
              <a:avLst/>
            </a:prstGeom>
          </p:spPr>
        </p:pic>
        <p:sp>
          <p:nvSpPr>
            <p:cNvPr id="17" name="文本框 16"/>
            <p:cNvSpPr txBox="1"/>
            <p:nvPr/>
          </p:nvSpPr>
          <p:spPr>
            <a:xfrm>
              <a:off x="4660338" y="900607"/>
              <a:ext cx="2510204" cy="584775"/>
            </a:xfrm>
            <a:prstGeom prst="rect">
              <a:avLst/>
            </a:prstGeom>
            <a:noFill/>
          </p:spPr>
          <p:txBody>
            <a:bodyPr wrap="square" rtlCol="0">
              <a:spAutoFit/>
            </a:bodyPr>
            <a:lstStyle/>
            <a:p>
              <a:pPr algn="ctr"/>
              <a:r>
                <a:rPr lang="zh-CN" altLang="en-US" sz="3200" dirty="0" smtClean="0">
                  <a:solidFill>
                    <a:schemeClr val="accent2"/>
                  </a:solidFill>
                  <a:latin typeface="华文隶书" panose="02010800040101010101" pitchFamily="2" charset="-122"/>
                  <a:ea typeface="华文隶书" panose="02010800040101010101" pitchFamily="2" charset="-122"/>
                </a:rPr>
                <a:t>目标</a:t>
              </a:r>
              <a:r>
                <a:rPr lang="en-US" altLang="zh-CN" sz="3200" dirty="0" smtClean="0">
                  <a:solidFill>
                    <a:schemeClr val="accent2"/>
                  </a:solidFill>
                  <a:latin typeface="华文隶书" panose="02010800040101010101" pitchFamily="2" charset="-122"/>
                  <a:ea typeface="华文隶书" panose="02010800040101010101" pitchFamily="2" charset="-122"/>
                </a:rPr>
                <a:t>•</a:t>
              </a:r>
              <a:r>
                <a:rPr lang="zh-CN" altLang="en-US" sz="3200" dirty="0" smtClean="0">
                  <a:solidFill>
                    <a:schemeClr val="accent2"/>
                  </a:solidFill>
                  <a:latin typeface="华文隶书" panose="02010800040101010101" pitchFamily="2" charset="-122"/>
                  <a:ea typeface="华文隶书" panose="02010800040101010101" pitchFamily="2" charset="-122"/>
                </a:rPr>
                <a:t>学习概览</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graphicFrame>
        <p:nvGraphicFramePr>
          <p:cNvPr id="14" name="表格 13"/>
          <p:cNvGraphicFramePr>
            <a:graphicFrameLocks noGrp="1" noChangeAspect="1"/>
          </p:cNvGraphicFramePr>
          <p:nvPr>
            <p:extLst>
              <p:ext uri="{D42A27DB-BD31-4B8C-83A1-F6EECF244321}">
                <p14:modId xmlns:p14="http://schemas.microsoft.com/office/powerpoint/2010/main" val="503298222"/>
              </p:ext>
            </p:extLst>
          </p:nvPr>
        </p:nvGraphicFramePr>
        <p:xfrm>
          <a:off x="381000" y="1223361"/>
          <a:ext cx="11430000" cy="4267200"/>
        </p:xfrm>
        <a:graphic>
          <a:graphicData uri="http://schemas.openxmlformats.org/drawingml/2006/table">
            <a:tbl>
              <a:tblPr firstRow="1" firstCol="1" bandRow="1"/>
              <a:tblGrid>
                <a:gridCol w="3949262"/>
                <a:gridCol w="7480738"/>
              </a:tblGrid>
              <a:tr h="0">
                <a:tc>
                  <a:txBody>
                    <a:bodyPr/>
                    <a:lstStyle/>
                    <a:p>
                      <a:pPr algn="ctr">
                        <a:spcAft>
                          <a:spcPts val="0"/>
                        </a:spcAft>
                        <a:tabLst>
                          <a:tab pos="1188085" algn="l"/>
                          <a:tab pos="2163445" algn="l"/>
                          <a:tab pos="3142615" algn="l"/>
                          <a:tab pos="4190365" algn="l"/>
                        </a:tabLst>
                      </a:pPr>
                      <a:r>
                        <a:rPr lang="zh-CN" sz="2800" dirty="0">
                          <a:solidFill>
                            <a:srgbClr val="000000"/>
                          </a:solidFill>
                          <a:effectLst/>
                          <a:latin typeface="Arial" panose="020B0604020202020204" pitchFamily="34" charset="0"/>
                          <a:ea typeface="黑体" panose="02010609060101010101" pitchFamily="49" charset="-122"/>
                          <a:cs typeface="Times New Roman" panose="02020603050405020304" pitchFamily="18" charset="0"/>
                        </a:rPr>
                        <a:t>素养目标</a:t>
                      </a:r>
                      <a:endParaRPr lang="zh-CN" sz="2800" dirty="0">
                        <a:solidFill>
                          <a:srgbClr val="000000"/>
                        </a:solidFill>
                        <a:effectLst/>
                        <a:latin typeface="NEU-BZ-S92"/>
                        <a:ea typeface="方正书宋_GBK"/>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1188085" algn="l"/>
                          <a:tab pos="2163445" algn="l"/>
                          <a:tab pos="3142615" algn="l"/>
                          <a:tab pos="4190365" algn="l"/>
                        </a:tabLst>
                      </a:pPr>
                      <a:r>
                        <a:rPr lang="zh-CN" sz="2800" dirty="0">
                          <a:solidFill>
                            <a:srgbClr val="000000"/>
                          </a:solidFill>
                          <a:effectLst/>
                          <a:latin typeface="Arial" panose="020B0604020202020204" pitchFamily="34" charset="0"/>
                          <a:ea typeface="黑体" panose="02010609060101010101" pitchFamily="49" charset="-122"/>
                          <a:cs typeface="Times New Roman" panose="02020603050405020304" pitchFamily="18" charset="0"/>
                        </a:rPr>
                        <a:t>思维导图</a:t>
                      </a:r>
                      <a:endParaRPr lang="zh-CN" sz="2800" dirty="0">
                        <a:solidFill>
                          <a:srgbClr val="000000"/>
                        </a:solidFill>
                        <a:effectLst/>
                        <a:latin typeface="NEU-BZ-S92"/>
                        <a:ea typeface="方正书宋_GBK"/>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tabLst>
                          <a:tab pos="1188085" algn="l"/>
                          <a:tab pos="2163445" algn="l"/>
                          <a:tab pos="3142615" algn="l"/>
                          <a:tab pos="4190365"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8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了解眼睛的成像原理。</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物理观念</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80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p>
                      <a:pPr>
                        <a:spcAft>
                          <a:spcPts val="0"/>
                        </a:spcAft>
                        <a:tabLst>
                          <a:tab pos="1188085" algn="l"/>
                          <a:tab pos="2163445" algn="l"/>
                          <a:tab pos="3142615" algn="l"/>
                          <a:tab pos="4190365"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8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了解近视眼、远视眼的成因及矫正方法。</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物理观念</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80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p>
                      <a:pPr>
                        <a:spcAft>
                          <a:spcPts val="0"/>
                        </a:spcAft>
                        <a:tabLst>
                          <a:tab pos="1188085" algn="l"/>
                          <a:tab pos="2163445" algn="l"/>
                          <a:tab pos="3142615" algn="l"/>
                          <a:tab pos="4190365"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8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通过学习</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增加对物理的兴趣</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同时又形成爱护眼睛的意识。</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科学态度与责任</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80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66675" marR="6667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en-US"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rPr>
                        <a:t> </a:t>
                      </a:r>
                      <a:endParaRPr 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bl>
          </a:graphicData>
        </a:graphic>
      </p:graphicFrame>
      <p:pic>
        <p:nvPicPr>
          <p:cNvPr id="18" name="25MKG42.eps"/>
          <p:cNvPicPr/>
          <p:nvPr/>
        </p:nvPicPr>
        <p:blipFill>
          <a:blip r:embed="rId3">
            <a:clrChange>
              <a:clrFrom>
                <a:srgbClr val="FFFFFF"/>
              </a:clrFrom>
              <a:clrTo>
                <a:srgbClr val="FFFFFF">
                  <a:alpha val="0"/>
                </a:srgbClr>
              </a:clrTo>
            </a:clrChange>
          </a:blip>
          <a:stretch>
            <a:fillRect/>
          </a:stretch>
        </p:blipFill>
        <p:spPr>
          <a:xfrm>
            <a:off x="4453671" y="1752774"/>
            <a:ext cx="7233833" cy="3247843"/>
          </a:xfrm>
          <a:prstGeom prst="rect">
            <a:avLst/>
          </a:prstGeom>
        </p:spPr>
      </p:pic>
    </p:spTree>
    <p:extLst>
      <p:ext uri="{BB962C8B-B14F-4D97-AF65-F5344CB8AC3E}">
        <p14:creationId xmlns:p14="http://schemas.microsoft.com/office/powerpoint/2010/main" val="202415493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5"/>
                                        </p:tgtEl>
                                        <p:attrNameLst>
                                          <p:attrName>r</p:attrName>
                                        </p:attrNameLst>
                                      </p:cBhvr>
                                    </p:animRot>
                                    <p:animRot by="-240000">
                                      <p:cBhvr>
                                        <p:cTn id="7" dur="200" fill="hold">
                                          <p:stCondLst>
                                            <p:cond delay="200"/>
                                          </p:stCondLst>
                                        </p:cTn>
                                        <p:tgtEl>
                                          <p:spTgt spid="15"/>
                                        </p:tgtEl>
                                        <p:attrNameLst>
                                          <p:attrName>r</p:attrName>
                                        </p:attrNameLst>
                                      </p:cBhvr>
                                    </p:animRot>
                                    <p:animRot by="240000">
                                      <p:cBhvr>
                                        <p:cTn id="8" dur="200" fill="hold">
                                          <p:stCondLst>
                                            <p:cond delay="400"/>
                                          </p:stCondLst>
                                        </p:cTn>
                                        <p:tgtEl>
                                          <p:spTgt spid="15"/>
                                        </p:tgtEl>
                                        <p:attrNameLst>
                                          <p:attrName>r</p:attrName>
                                        </p:attrNameLst>
                                      </p:cBhvr>
                                    </p:animRot>
                                    <p:animRot by="-240000">
                                      <p:cBhvr>
                                        <p:cTn id="9" dur="200" fill="hold">
                                          <p:stCondLst>
                                            <p:cond delay="600"/>
                                          </p:stCondLst>
                                        </p:cTn>
                                        <p:tgtEl>
                                          <p:spTgt spid="15"/>
                                        </p:tgtEl>
                                        <p:attrNameLst>
                                          <p:attrName>r</p:attrName>
                                        </p:attrNameLst>
                                      </p:cBhvr>
                                    </p:animRot>
                                    <p:animRot by="120000">
                                      <p:cBhvr>
                                        <p:cTn id="10" dur="200" fill="hold">
                                          <p:stCondLst>
                                            <p:cond delay="800"/>
                                          </p:stCondLst>
                                        </p:cTn>
                                        <p:tgtEl>
                                          <p:spTgt spid="1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381000" y="209677"/>
            <a:ext cx="11430001" cy="577785"/>
            <a:chOff x="381000" y="209677"/>
            <a:chExt cx="11430001" cy="577785"/>
          </a:xfrm>
        </p:grpSpPr>
        <p:grpSp>
          <p:nvGrpSpPr>
            <p:cNvPr id="21" name="组合 20"/>
            <p:cNvGrpSpPr/>
            <p:nvPr userDrawn="1"/>
          </p:nvGrpSpPr>
          <p:grpSpPr>
            <a:xfrm>
              <a:off x="381000" y="209677"/>
              <a:ext cx="771985" cy="577785"/>
              <a:chOff x="7201355" y="2798675"/>
              <a:chExt cx="771985" cy="577785"/>
            </a:xfrm>
          </p:grpSpPr>
          <p:sp>
            <p:nvSpPr>
              <p:cNvPr id="23" name="平行四边形 22"/>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平行四边形 23"/>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平行四边形 24"/>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平行四边形 25"/>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矩形 21"/>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26"/>
          <p:cNvGrpSpPr/>
          <p:nvPr/>
        </p:nvGrpSpPr>
        <p:grpSpPr>
          <a:xfrm>
            <a:off x="3622979" y="103386"/>
            <a:ext cx="5746402" cy="669887"/>
            <a:chOff x="3606630" y="897473"/>
            <a:chExt cx="4749093" cy="669887"/>
          </a:xfrm>
        </p:grpSpPr>
        <p:pic>
          <p:nvPicPr>
            <p:cNvPr id="28" name="图片 27" descr="阴影"/>
            <p:cNvPicPr>
              <a:picLocks noChangeAspect="1"/>
            </p:cNvPicPr>
            <p:nvPr/>
          </p:nvPicPr>
          <p:blipFill>
            <a:blip r:embed="rId2"/>
            <a:stretch>
              <a:fillRect/>
            </a:stretch>
          </p:blipFill>
          <p:spPr>
            <a:xfrm>
              <a:off x="3606630" y="897473"/>
              <a:ext cx="4749093" cy="669887"/>
            </a:xfrm>
            <a:prstGeom prst="rect">
              <a:avLst/>
            </a:prstGeom>
          </p:spPr>
        </p:pic>
        <p:sp>
          <p:nvSpPr>
            <p:cNvPr id="29" name="文本框 28"/>
            <p:cNvSpPr txBox="1"/>
            <p:nvPr/>
          </p:nvSpPr>
          <p:spPr>
            <a:xfrm>
              <a:off x="4660338" y="900607"/>
              <a:ext cx="2510204" cy="584775"/>
            </a:xfrm>
            <a:prstGeom prst="rect">
              <a:avLst/>
            </a:prstGeom>
            <a:noFill/>
          </p:spPr>
          <p:txBody>
            <a:bodyPr wrap="square" rtlCol="0">
              <a:spAutoFit/>
            </a:bodyPr>
            <a:lstStyle/>
            <a:p>
              <a:pPr algn="ctr"/>
              <a:r>
                <a:rPr lang="zh-CN" altLang="en-US" sz="3200" dirty="0" smtClean="0">
                  <a:solidFill>
                    <a:schemeClr val="accent2"/>
                  </a:solidFill>
                  <a:latin typeface="华文隶书" panose="02010800040101010101" pitchFamily="2" charset="-122"/>
                  <a:ea typeface="华文隶书" panose="02010800040101010101" pitchFamily="2" charset="-122"/>
                </a:rPr>
                <a:t>基础</a:t>
              </a:r>
              <a:r>
                <a:rPr lang="en-US" altLang="zh-CN" sz="3200" dirty="0" smtClean="0">
                  <a:solidFill>
                    <a:schemeClr val="accent2"/>
                  </a:solidFill>
                  <a:latin typeface="华文隶书" panose="02010800040101010101" pitchFamily="2" charset="-122"/>
                  <a:ea typeface="华文隶书" panose="02010800040101010101" pitchFamily="2" charset="-122"/>
                </a:rPr>
                <a:t>•</a:t>
              </a:r>
              <a:r>
                <a:rPr lang="zh-CN" altLang="en-US" sz="3200" dirty="0" smtClean="0">
                  <a:solidFill>
                    <a:schemeClr val="accent2"/>
                  </a:solidFill>
                  <a:latin typeface="华文隶书" panose="02010800040101010101" pitchFamily="2" charset="-122"/>
                  <a:ea typeface="华文隶书" panose="02010800040101010101" pitchFamily="2" charset="-122"/>
                </a:rPr>
                <a:t>自主预习</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1038053"/>
            <a:ext cx="11430000" cy="115390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NEU-BZ-S92" panose="02020503000000020003" pitchFamily="18" charset="-122"/>
                <a:ea typeface="方正兰亭中黑_GBK"/>
                <a:cs typeface="Times New Roman" panose="02020603050405020304" pitchFamily="18" charset="0"/>
              </a:rPr>
              <a:t>知识点</a:t>
            </a:r>
            <a:r>
              <a:rPr lang="zh-CN" altLang="zh-CN" sz="2800" dirty="0" smtClean="0">
                <a:solidFill>
                  <a:srgbClr val="000000"/>
                </a:solidFill>
                <a:latin typeface="NEU-BZ-S92" panose="02020503000000020003" pitchFamily="18" charset="-122"/>
                <a:ea typeface="方正兰亭中黑_GBK"/>
                <a:cs typeface="Times New Roman" panose="02020603050405020304" pitchFamily="18" charset="0"/>
              </a:rPr>
              <a:t>一</a:t>
            </a:r>
            <a:r>
              <a:rPr lang="en-US" altLang="zh-CN" sz="2800" dirty="0" smtClean="0">
                <a:solidFill>
                  <a:srgbClr val="000000"/>
                </a:solidFill>
                <a:latin typeface="NEU-BZ-S92" panose="02020503000000020003" pitchFamily="18" charset="-122"/>
                <a:ea typeface="方正兰亭中黑_GBK"/>
                <a:cs typeface="Times New Roman" panose="02020603050405020304" pitchFamily="18" charset="0"/>
              </a:rPr>
              <a:t>  </a:t>
            </a:r>
            <a:r>
              <a:rPr lang="zh-CN" altLang="zh-CN" sz="2800" dirty="0" smtClean="0">
                <a:solidFill>
                  <a:srgbClr val="000000"/>
                </a:solidFill>
                <a:latin typeface="NEU-BZ-S92" panose="02020503000000020003" pitchFamily="18" charset="-122"/>
                <a:ea typeface="方正兰亭中黑_GBK"/>
                <a:cs typeface="Times New Roman" panose="02020603050405020304" pitchFamily="18" charset="0"/>
              </a:rPr>
              <a:t>眼睛</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dirty="0">
                <a:solidFill>
                  <a:srgbClr val="000000"/>
                </a:solidFill>
                <a:latin typeface="Times New Roman" panose="02020603050405020304" pitchFamily="18" charset="0"/>
                <a:cs typeface="Times New Roman" panose="02020603050405020304" pitchFamily="18" charset="0"/>
              </a:rPr>
              <a:t>1</a:t>
            </a:r>
            <a:r>
              <a:rPr lang="en-US" altLang="zh-CN" sz="2800" i="1"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结构</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pic>
        <p:nvPicPr>
          <p:cNvPr id="13" name="JW8QXR164.eps" descr="id:2147496713;FounderCES"/>
          <p:cNvPicPr/>
          <p:nvPr/>
        </p:nvPicPr>
        <p:blipFill>
          <a:blip r:embed="rId3">
            <a:clrChange>
              <a:clrFrom>
                <a:srgbClr val="FFFFFF"/>
              </a:clrFrom>
              <a:clrTo>
                <a:srgbClr val="FFFFFF">
                  <a:alpha val="0"/>
                </a:srgbClr>
              </a:clrTo>
            </a:clrChange>
          </a:blip>
          <a:stretch>
            <a:fillRect/>
          </a:stretch>
        </p:blipFill>
        <p:spPr>
          <a:xfrm>
            <a:off x="2209186" y="2191958"/>
            <a:ext cx="7160195" cy="3038749"/>
          </a:xfrm>
          <a:prstGeom prst="rect">
            <a:avLst/>
          </a:prstGeom>
        </p:spPr>
      </p:pic>
      <p:sp>
        <p:nvSpPr>
          <p:cNvPr id="3" name="矩形 2"/>
          <p:cNvSpPr>
            <a:spLocks noChangeAspect="1"/>
          </p:cNvSpPr>
          <p:nvPr/>
        </p:nvSpPr>
        <p:spPr>
          <a:xfrm>
            <a:off x="2588173" y="3928077"/>
            <a:ext cx="1351652"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晶状体</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4" name="矩形 3"/>
          <p:cNvSpPr>
            <a:spLocks noChangeAspect="1"/>
          </p:cNvSpPr>
          <p:nvPr/>
        </p:nvSpPr>
        <p:spPr>
          <a:xfrm>
            <a:off x="7717221" y="2799473"/>
            <a:ext cx="1351652"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视网膜</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5" name="矩形 4"/>
          <p:cNvSpPr>
            <a:spLocks noChangeAspect="1"/>
          </p:cNvSpPr>
          <p:nvPr/>
        </p:nvSpPr>
        <p:spPr>
          <a:xfrm>
            <a:off x="5881077" y="4670867"/>
            <a:ext cx="1351652"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玻璃体</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Tree>
    <p:extLst>
      <p:ext uri="{BB962C8B-B14F-4D97-AF65-F5344CB8AC3E}">
        <p14:creationId xmlns:p14="http://schemas.microsoft.com/office/powerpoint/2010/main" val="4290858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81000" y="73571"/>
            <a:ext cx="11430000" cy="401340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dirty="0">
                <a:solidFill>
                  <a:srgbClr val="000000"/>
                </a:solidFill>
                <a:latin typeface="Times New Roman" panose="02020603050405020304" pitchFamily="18" charset="0"/>
                <a:cs typeface="Times New Roman" panose="02020603050405020304" pitchFamily="18" charset="0"/>
              </a:rPr>
              <a:t>2</a:t>
            </a:r>
            <a:r>
              <a:rPr lang="en-US" altLang="zh-CN" sz="2800" i="1"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成像原理</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(1)</a:t>
            </a:r>
            <a:r>
              <a:rPr lang="zh-CN" altLang="zh-CN" sz="2800" dirty="0">
                <a:solidFill>
                  <a:srgbClr val="000000"/>
                </a:solidFill>
                <a:latin typeface="Times New Roman" panose="02020603050405020304" pitchFamily="18" charset="0"/>
                <a:cs typeface="Times New Roman" panose="02020603050405020304" pitchFamily="18" charset="0"/>
              </a:rPr>
              <a:t>眼球好像一架</a:t>
            </a:r>
            <a:r>
              <a:rPr lang="en-US" altLang="zh-CN" sz="2800" i="1" dirty="0" smtClean="0">
                <a:solidFill>
                  <a:srgbClr val="000000"/>
                </a:solidFill>
                <a:latin typeface="Times New Roman" panose="02020603050405020304" pitchFamily="18" charset="0"/>
                <a:cs typeface="Times New Roman" panose="02020603050405020304" pitchFamily="18" charset="0"/>
              </a:rPr>
              <a:t>________</a:t>
            </a:r>
            <a:r>
              <a:rPr lang="en-US" altLang="zh-CN" sz="2800" dirty="0" smtClean="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晶状体和角膜的共同作用相当于一个</a:t>
            </a:r>
            <a:r>
              <a:rPr lang="en-US" altLang="zh-CN" sz="2800" i="1" dirty="0" smtClean="0">
                <a:solidFill>
                  <a:srgbClr val="000000"/>
                </a:solidFill>
                <a:latin typeface="Times New Roman" panose="02020603050405020304" pitchFamily="18" charset="0"/>
                <a:cs typeface="Times New Roman" panose="02020603050405020304" pitchFamily="18" charset="0"/>
              </a:rPr>
              <a:t>________</a:t>
            </a:r>
            <a:r>
              <a:rPr lang="en-US" altLang="zh-CN" sz="2800" dirty="0" smtClean="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把来自物体的光会聚在视网膜上</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形成物体的像。</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(2)</a:t>
            </a:r>
            <a:r>
              <a:rPr lang="zh-CN" altLang="zh-CN" sz="2800" dirty="0">
                <a:solidFill>
                  <a:srgbClr val="000000"/>
                </a:solidFill>
                <a:latin typeface="Times New Roman" panose="02020603050405020304" pitchFamily="18" charset="0"/>
                <a:cs typeface="Times New Roman" panose="02020603050405020304" pitchFamily="18" charset="0"/>
              </a:rPr>
              <a:t>甲图中</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当睫状体放松时</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晶状体比较</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远处物体射来的光恰好会聚在视网膜上</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眼睛可以看清远处的物体。</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(3)</a:t>
            </a:r>
            <a:r>
              <a:rPr lang="zh-CN" altLang="zh-CN" sz="2800" dirty="0">
                <a:solidFill>
                  <a:srgbClr val="000000"/>
                </a:solidFill>
                <a:latin typeface="Times New Roman" panose="02020603050405020304" pitchFamily="18" charset="0"/>
                <a:cs typeface="Times New Roman" panose="02020603050405020304" pitchFamily="18" charset="0"/>
              </a:rPr>
              <a:t>乙图中</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当睫状体收缩时</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晶状体变</a:t>
            </a:r>
            <a:r>
              <a:rPr lang="en-US" altLang="zh-CN" sz="2800" i="1" dirty="0" smtClean="0">
                <a:solidFill>
                  <a:srgbClr val="000000"/>
                </a:solidFill>
                <a:latin typeface="Times New Roman" panose="02020603050405020304" pitchFamily="18" charset="0"/>
                <a:cs typeface="Times New Roman" panose="02020603050405020304" pitchFamily="18" charset="0"/>
              </a:rPr>
              <a:t>_______</a:t>
            </a:r>
            <a:r>
              <a:rPr lang="en-US" altLang="zh-CN" sz="2800" dirty="0" smtClean="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对光的偏折能力变</a:t>
            </a:r>
            <a:r>
              <a:rPr lang="en-US" altLang="zh-CN" sz="2800" i="1" dirty="0" smtClean="0">
                <a:solidFill>
                  <a:srgbClr val="000000"/>
                </a:solidFill>
                <a:latin typeface="Times New Roman" panose="02020603050405020304" pitchFamily="18" charset="0"/>
                <a:cs typeface="Times New Roman" panose="02020603050405020304" pitchFamily="18" charset="0"/>
              </a:rPr>
              <a:t>_______</a:t>
            </a:r>
            <a:r>
              <a:rPr lang="en-US" altLang="zh-CN" sz="2800" dirty="0" smtClean="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近处物体射来的光会聚在视网膜上</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眼睛就可以看清近处的物体。</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pic>
        <p:nvPicPr>
          <p:cNvPr id="15" name="JW8QXR165.eps" descr="id:2147496720;FounderCES"/>
          <p:cNvPicPr/>
          <p:nvPr/>
        </p:nvPicPr>
        <p:blipFill>
          <a:blip r:embed="rId2">
            <a:clrChange>
              <a:clrFrom>
                <a:srgbClr val="FFFFFF"/>
              </a:clrFrom>
              <a:clrTo>
                <a:srgbClr val="FFFFFF">
                  <a:alpha val="0"/>
                </a:srgbClr>
              </a:clrTo>
            </a:clrChange>
          </a:blip>
          <a:stretch>
            <a:fillRect/>
          </a:stretch>
        </p:blipFill>
        <p:spPr>
          <a:xfrm>
            <a:off x="3377373" y="4588397"/>
            <a:ext cx="5437254" cy="1681207"/>
          </a:xfrm>
          <a:prstGeom prst="rect">
            <a:avLst/>
          </a:prstGeom>
        </p:spPr>
      </p:pic>
      <p:sp>
        <p:nvSpPr>
          <p:cNvPr id="2" name="矩形 1"/>
          <p:cNvSpPr>
            <a:spLocks noChangeAspect="1"/>
          </p:cNvSpPr>
          <p:nvPr/>
        </p:nvSpPr>
        <p:spPr>
          <a:xfrm>
            <a:off x="3218793" y="638339"/>
            <a:ext cx="1351652"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照相机</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4" name="矩形 3"/>
          <p:cNvSpPr>
            <a:spLocks noChangeAspect="1"/>
          </p:cNvSpPr>
          <p:nvPr/>
        </p:nvSpPr>
        <p:spPr>
          <a:xfrm>
            <a:off x="10292255" y="638338"/>
            <a:ext cx="1351652"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凸透镜</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5" name="矩形 4"/>
          <p:cNvSpPr>
            <a:spLocks noChangeAspect="1"/>
          </p:cNvSpPr>
          <p:nvPr/>
        </p:nvSpPr>
        <p:spPr>
          <a:xfrm>
            <a:off x="6865883" y="1749612"/>
            <a:ext cx="633507"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薄</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7" name="矩形 6"/>
          <p:cNvSpPr>
            <a:spLocks noChangeAspect="1"/>
          </p:cNvSpPr>
          <p:nvPr/>
        </p:nvSpPr>
        <p:spPr>
          <a:xfrm>
            <a:off x="6322144" y="2836329"/>
            <a:ext cx="543739" cy="600229"/>
          </a:xfrm>
          <a:prstGeom prst="rect">
            <a:avLst/>
          </a:prstGeom>
        </p:spPr>
        <p:txBody>
          <a:bodyPr wrap="none">
            <a:spAutoFit/>
          </a:bodyPr>
          <a:lstStyle/>
          <a:p>
            <a:pPr>
              <a:lnSpc>
                <a:spcPct val="130000"/>
              </a:lnSpc>
            </a:pPr>
            <a:r>
              <a:rPr lang="zh-CN" altLang="en-US" sz="2800" dirty="0">
                <a:solidFill>
                  <a:srgbClr val="FF0000"/>
                </a:solidFill>
                <a:latin typeface="Times New Roman" panose="02020603050405020304" pitchFamily="18" charset="0"/>
                <a:cs typeface="Times New Roman" panose="02020603050405020304" pitchFamily="18" charset="0"/>
              </a:rPr>
              <a:t>厚</a:t>
            </a:r>
            <a:endParaRPr lang="zh-CN" altLang="en-US" sz="2800" dirty="0"/>
          </a:p>
        </p:txBody>
      </p:sp>
      <p:sp>
        <p:nvSpPr>
          <p:cNvPr id="8" name="矩形 7"/>
          <p:cNvSpPr>
            <a:spLocks noChangeAspect="1"/>
          </p:cNvSpPr>
          <p:nvPr/>
        </p:nvSpPr>
        <p:spPr>
          <a:xfrm>
            <a:off x="10424342" y="2836328"/>
            <a:ext cx="543739" cy="600229"/>
          </a:xfrm>
          <a:prstGeom prst="rect">
            <a:avLst/>
          </a:prstGeom>
        </p:spPr>
        <p:txBody>
          <a:bodyPr wrap="none">
            <a:spAutoFit/>
          </a:bodyPr>
          <a:lstStyle/>
          <a:p>
            <a:pPr>
              <a:lnSpc>
                <a:spcPct val="130000"/>
              </a:lnSpc>
            </a:pPr>
            <a:r>
              <a:rPr lang="zh-CN" altLang="en-US" sz="2800" dirty="0">
                <a:solidFill>
                  <a:srgbClr val="FF0000"/>
                </a:solidFill>
                <a:latin typeface="Times New Roman" panose="02020603050405020304" pitchFamily="18" charset="0"/>
                <a:cs typeface="Times New Roman" panose="02020603050405020304" pitchFamily="18" charset="0"/>
              </a:rPr>
              <a:t>大</a:t>
            </a:r>
            <a:endParaRPr lang="zh-CN" altLang="en-US" sz="2800" dirty="0"/>
          </a:p>
        </p:txBody>
      </p:sp>
    </p:spTree>
    <p:extLst>
      <p:ext uri="{BB962C8B-B14F-4D97-AF65-F5344CB8AC3E}">
        <p14:creationId xmlns:p14="http://schemas.microsoft.com/office/powerpoint/2010/main" val="3100819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randombar(horizontal)">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randombar(horizontal)">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P spid="7"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176005"/>
            <a:ext cx="11430000" cy="289310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dirty="0">
                <a:solidFill>
                  <a:srgbClr val="000000"/>
                </a:solidFill>
                <a:latin typeface="Times New Roman" panose="02020603050405020304" pitchFamily="18" charset="0"/>
                <a:cs typeface="Times New Roman" panose="02020603050405020304" pitchFamily="18" charset="0"/>
              </a:rPr>
              <a:t>3</a:t>
            </a:r>
            <a:r>
              <a:rPr lang="en-US" altLang="zh-CN" sz="2800" i="1"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明视距离</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(1)</a:t>
            </a:r>
            <a:r>
              <a:rPr lang="zh-CN" altLang="zh-CN" sz="2800" dirty="0">
                <a:solidFill>
                  <a:srgbClr val="000000"/>
                </a:solidFill>
                <a:latin typeface="Times New Roman" panose="02020603050405020304" pitchFamily="18" charset="0"/>
                <a:cs typeface="Times New Roman" panose="02020603050405020304" pitchFamily="18" charset="0"/>
              </a:rPr>
              <a:t>近点和远点</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依靠眼睛调节所能看清的</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zh-CN" altLang="zh-CN" sz="2800" dirty="0">
                <a:solidFill>
                  <a:srgbClr val="000000"/>
                </a:solidFill>
                <a:latin typeface="Times New Roman" panose="02020603050405020304" pitchFamily="18" charset="0"/>
                <a:cs typeface="Times New Roman" panose="02020603050405020304" pitchFamily="18" charset="0"/>
              </a:rPr>
              <a:t>和</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zh-CN" altLang="zh-CN" sz="2800" dirty="0">
                <a:solidFill>
                  <a:srgbClr val="000000"/>
                </a:solidFill>
                <a:latin typeface="Times New Roman" panose="02020603050405020304" pitchFamily="18" charset="0"/>
                <a:cs typeface="Times New Roman" panose="02020603050405020304" pitchFamily="18" charset="0"/>
              </a:rPr>
              <a:t>的两个</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zh-CN" altLang="zh-CN" sz="2800" dirty="0">
                <a:solidFill>
                  <a:srgbClr val="000000"/>
                </a:solidFill>
                <a:latin typeface="Times New Roman" panose="02020603050405020304" pitchFamily="18" charset="0"/>
                <a:cs typeface="Times New Roman" panose="02020603050405020304" pitchFamily="18" charset="0"/>
              </a:rPr>
              <a:t>分别叫作</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zh-CN" altLang="zh-CN" sz="2800" dirty="0">
                <a:solidFill>
                  <a:srgbClr val="000000"/>
                </a:solidFill>
                <a:latin typeface="Times New Roman" panose="02020603050405020304" pitchFamily="18" charset="0"/>
                <a:cs typeface="Times New Roman" panose="02020603050405020304" pitchFamily="18" charset="0"/>
              </a:rPr>
              <a:t>和</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zh-CN" altLang="zh-CN" sz="2800" dirty="0">
                <a:solidFill>
                  <a:srgbClr val="000000"/>
                </a:solidFill>
                <a:latin typeface="Times New Roman" panose="02020603050405020304" pitchFamily="18" charset="0"/>
                <a:cs typeface="Times New Roman" panose="02020603050405020304" pitchFamily="18" charset="0"/>
              </a:rPr>
              <a:t>。正常眼睛的远点在</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zh-CN" altLang="zh-CN" sz="2800" dirty="0">
                <a:solidFill>
                  <a:srgbClr val="000000"/>
                </a:solidFill>
                <a:latin typeface="Times New Roman" panose="02020603050405020304" pitchFamily="18" charset="0"/>
                <a:cs typeface="Times New Roman" panose="02020603050405020304" pitchFamily="18" charset="0"/>
              </a:rPr>
              <a:t>处</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近点在大约</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zh-CN" altLang="zh-CN" sz="2800" dirty="0">
                <a:solidFill>
                  <a:srgbClr val="000000"/>
                </a:solidFill>
                <a:latin typeface="Times New Roman" panose="02020603050405020304" pitchFamily="18" charset="0"/>
                <a:cs typeface="Times New Roman" panose="02020603050405020304" pitchFamily="18" charset="0"/>
              </a:rPr>
              <a:t>处。</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(2)</a:t>
            </a:r>
            <a:r>
              <a:rPr lang="zh-CN" altLang="zh-CN" sz="2800" dirty="0">
                <a:solidFill>
                  <a:srgbClr val="000000"/>
                </a:solidFill>
                <a:latin typeface="Times New Roman" panose="02020603050405020304" pitchFamily="18" charset="0"/>
                <a:cs typeface="Times New Roman" panose="02020603050405020304" pitchFamily="18" charset="0"/>
              </a:rPr>
              <a:t>正常眼睛观察近处物体时</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最清晰而又不疲劳的距离大约是</a:t>
            </a:r>
            <a:r>
              <a:rPr lang="en-US" altLang="zh-CN" sz="2800" dirty="0" smtClean="0">
                <a:solidFill>
                  <a:srgbClr val="000000"/>
                </a:solidFill>
                <a:latin typeface="Times New Roman" panose="02020603050405020304" pitchFamily="18" charset="0"/>
                <a:cs typeface="Times New Roman" panose="02020603050405020304" pitchFamily="18" charset="0"/>
              </a:rPr>
              <a:t>________</a:t>
            </a:r>
            <a:r>
              <a:rPr lang="zh-CN" altLang="zh-CN" sz="2800" dirty="0" smtClean="0">
                <a:solidFill>
                  <a:srgbClr val="000000"/>
                </a:solidFill>
                <a:latin typeface="Times New Roman" panose="02020603050405020304" pitchFamily="18" charset="0"/>
                <a:cs typeface="Times New Roman" panose="02020603050405020304" pitchFamily="18" charset="0"/>
              </a:rPr>
              <a:t>。</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sp>
        <p:nvSpPr>
          <p:cNvPr id="3" name="矩形 2"/>
          <p:cNvSpPr>
            <a:spLocks noChangeAspect="1"/>
          </p:cNvSpPr>
          <p:nvPr/>
        </p:nvSpPr>
        <p:spPr>
          <a:xfrm>
            <a:off x="7023538" y="1732795"/>
            <a:ext cx="992579" cy="600229"/>
          </a:xfrm>
          <a:prstGeom prst="rect">
            <a:avLst/>
          </a:prstGeom>
        </p:spPr>
        <p:txBody>
          <a:bodyPr wrap="none">
            <a:spAutoFit/>
          </a:bodyPr>
          <a:lstStyle/>
          <a:p>
            <a:pPr>
              <a:lnSpc>
                <a:spcPct val="130000"/>
              </a:lnSpc>
            </a:pPr>
            <a:r>
              <a:rPr lang="zh-CN" altLang="zh-CN" sz="2800" dirty="0">
                <a:solidFill>
                  <a:srgbClr val="FF0000"/>
                </a:solidFill>
                <a:latin typeface="Times New Roman" panose="02020603050405020304" pitchFamily="18" charset="0"/>
                <a:cs typeface="Times New Roman" panose="02020603050405020304" pitchFamily="18" charset="0"/>
              </a:rPr>
              <a:t>最</a:t>
            </a:r>
            <a:r>
              <a:rPr lang="zh-CN" altLang="zh-CN" sz="2800" dirty="0" smtClean="0">
                <a:solidFill>
                  <a:srgbClr val="FF0000"/>
                </a:solidFill>
                <a:latin typeface="Times New Roman" panose="02020603050405020304" pitchFamily="18" charset="0"/>
                <a:cs typeface="Times New Roman" panose="02020603050405020304" pitchFamily="18" charset="0"/>
              </a:rPr>
              <a:t>远</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4" name="矩形 3"/>
          <p:cNvSpPr>
            <a:spLocks noChangeAspect="1"/>
          </p:cNvSpPr>
          <p:nvPr/>
        </p:nvSpPr>
        <p:spPr>
          <a:xfrm>
            <a:off x="9157137" y="1717176"/>
            <a:ext cx="992579" cy="652486"/>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最近</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5" name="矩形 4"/>
          <p:cNvSpPr>
            <a:spLocks noChangeAspect="1"/>
          </p:cNvSpPr>
          <p:nvPr/>
        </p:nvSpPr>
        <p:spPr>
          <a:xfrm>
            <a:off x="702585" y="2283545"/>
            <a:ext cx="1351652"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极限点</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6" name="矩形 5"/>
          <p:cNvSpPr>
            <a:spLocks noChangeAspect="1"/>
          </p:cNvSpPr>
          <p:nvPr/>
        </p:nvSpPr>
        <p:spPr>
          <a:xfrm>
            <a:off x="4042598" y="2283545"/>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远点</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7" name="矩形 6"/>
          <p:cNvSpPr>
            <a:spLocks noChangeAspect="1"/>
          </p:cNvSpPr>
          <p:nvPr/>
        </p:nvSpPr>
        <p:spPr>
          <a:xfrm>
            <a:off x="6103577" y="2273035"/>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近点</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8" name="矩形 7"/>
          <p:cNvSpPr>
            <a:spLocks noChangeAspect="1"/>
          </p:cNvSpPr>
          <p:nvPr/>
        </p:nvSpPr>
        <p:spPr>
          <a:xfrm>
            <a:off x="666276" y="2847825"/>
            <a:ext cx="1351652" cy="600229"/>
          </a:xfrm>
          <a:prstGeom prst="rect">
            <a:avLst/>
          </a:prstGeom>
        </p:spPr>
        <p:txBody>
          <a:bodyPr wrap="none">
            <a:spAutoFit/>
          </a:bodyPr>
          <a:lstStyle/>
          <a:p>
            <a:pPr>
              <a:lnSpc>
                <a:spcPct val="130000"/>
              </a:lnSpc>
            </a:pPr>
            <a:r>
              <a:rPr lang="zh-CN" altLang="zh-CN" sz="2800" dirty="0">
                <a:solidFill>
                  <a:srgbClr val="FF0000"/>
                </a:solidFill>
                <a:latin typeface="Times New Roman" panose="02020603050405020304" pitchFamily="18" charset="0"/>
                <a:cs typeface="Times New Roman" panose="02020603050405020304" pitchFamily="18" charset="0"/>
              </a:rPr>
              <a:t>无限</a:t>
            </a:r>
            <a:r>
              <a:rPr lang="zh-CN" altLang="zh-CN" sz="2800" dirty="0" smtClean="0">
                <a:solidFill>
                  <a:srgbClr val="FF0000"/>
                </a:solidFill>
                <a:latin typeface="Times New Roman" panose="02020603050405020304" pitchFamily="18" charset="0"/>
                <a:cs typeface="Times New Roman" panose="02020603050405020304" pitchFamily="18" charset="0"/>
              </a:rPr>
              <a:t>远</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9" name="矩形 8"/>
          <p:cNvSpPr>
            <a:spLocks noChangeAspect="1"/>
          </p:cNvSpPr>
          <p:nvPr/>
        </p:nvSpPr>
        <p:spPr>
          <a:xfrm>
            <a:off x="4825392" y="2862754"/>
            <a:ext cx="1160895" cy="604909"/>
          </a:xfrm>
          <a:prstGeom prst="rect">
            <a:avLst/>
          </a:prstGeom>
        </p:spPr>
        <p:txBody>
          <a:bodyPr wrap="none">
            <a:spAutoFit/>
          </a:bodyPr>
          <a:lstStyle/>
          <a:p>
            <a:pPr>
              <a:lnSpc>
                <a:spcPct val="130000"/>
              </a:lnSpc>
            </a:pPr>
            <a:r>
              <a:rPr lang="en-US" altLang="zh-CN" sz="2800" dirty="0">
                <a:solidFill>
                  <a:srgbClr val="FF0000"/>
                </a:solidFill>
                <a:latin typeface="Times New Roman" panose="02020603050405020304" pitchFamily="18" charset="0"/>
              </a:rPr>
              <a:t>10 </a:t>
            </a:r>
            <a:r>
              <a:rPr lang="en-US" altLang="zh-CN" sz="2800" dirty="0" smtClean="0">
                <a:solidFill>
                  <a:srgbClr val="FF0000"/>
                </a:solidFill>
                <a:latin typeface="Times New Roman" panose="02020603050405020304" pitchFamily="18" charset="0"/>
              </a:rPr>
              <a:t>cm </a:t>
            </a:r>
            <a:endParaRPr lang="zh-CN" altLang="en-US" sz="2800" dirty="0"/>
          </a:p>
        </p:txBody>
      </p:sp>
      <p:sp>
        <p:nvSpPr>
          <p:cNvPr id="10" name="矩形 9"/>
          <p:cNvSpPr>
            <a:spLocks noChangeAspect="1"/>
          </p:cNvSpPr>
          <p:nvPr/>
        </p:nvSpPr>
        <p:spPr>
          <a:xfrm>
            <a:off x="10006992" y="3407606"/>
            <a:ext cx="1160895" cy="652486"/>
          </a:xfrm>
          <a:prstGeom prst="rect">
            <a:avLst/>
          </a:prstGeom>
        </p:spPr>
        <p:txBody>
          <a:bodyPr wrap="none">
            <a:spAutoFit/>
          </a:bodyPr>
          <a:lstStyle/>
          <a:p>
            <a:pPr>
              <a:lnSpc>
                <a:spcPct val="130000"/>
              </a:lnSpc>
            </a:pPr>
            <a:r>
              <a:rPr lang="en-US" altLang="zh-CN" sz="2800" dirty="0" smtClean="0">
                <a:solidFill>
                  <a:srgbClr val="FF0000"/>
                </a:solidFill>
                <a:latin typeface="Times New Roman" panose="02020603050405020304" pitchFamily="18" charset="0"/>
              </a:rPr>
              <a:t>25 cm </a:t>
            </a:r>
            <a:endParaRPr lang="zh-CN" altLang="en-US" sz="2800" dirty="0"/>
          </a:p>
        </p:txBody>
      </p:sp>
    </p:spTree>
    <p:extLst>
      <p:ext uri="{BB962C8B-B14F-4D97-AF65-F5344CB8AC3E}">
        <p14:creationId xmlns:p14="http://schemas.microsoft.com/office/powerpoint/2010/main" val="558454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randombar(horizontal)">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randombar(horizontal)">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randombar(horizontal)">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randombar(horizontal)">
                                      <p:cBhvr>
                                        <p:cTn id="4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81000" y="1234768"/>
            <a:ext cx="11430000" cy="115390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NEU-BZ-S92" panose="02020503000000020003" pitchFamily="18" charset="-122"/>
                <a:ea typeface="方正正黑简体"/>
                <a:cs typeface="Times New Roman" panose="02020603050405020304" pitchFamily="18" charset="0"/>
              </a:rPr>
              <a:t>微思考</a:t>
            </a:r>
            <a:r>
              <a:rPr lang="zh-CN" altLang="zh-CN" sz="2800" dirty="0">
                <a:solidFill>
                  <a:srgbClr val="000000"/>
                </a:solidFill>
                <a:latin typeface="NEU-BZ-S92" panose="02020503000000020003" pitchFamily="18" charset="-122"/>
                <a:ea typeface="Times New Roman" panose="02020603050405020304" pitchFamily="18" charset="0"/>
                <a:cs typeface="Times New Roman" panose="02020603050405020304" pitchFamily="18" charset="0"/>
              </a:rPr>
              <a:t> </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为什么长时间用眼、眼睛距离书本很近或在运动的车厢中看书等都会损害眼睛的调节功能</a:t>
            </a:r>
            <a:r>
              <a:rPr lang="en-US" altLang="zh-CN" sz="2800" dirty="0">
                <a:solidFill>
                  <a:srgbClr val="000000"/>
                </a:solidFill>
                <a:latin typeface="Times New Roman" panose="02020603050405020304" pitchFamily="18" charset="0"/>
                <a:cs typeface="Times New Roman" panose="02020603050405020304" pitchFamily="18" charset="0"/>
              </a:rPr>
              <a:t>?</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sp>
        <p:nvSpPr>
          <p:cNvPr id="2" name="矩形 1"/>
          <p:cNvSpPr>
            <a:spLocks noChangeAspect="1"/>
          </p:cNvSpPr>
          <p:nvPr/>
        </p:nvSpPr>
        <p:spPr>
          <a:xfrm>
            <a:off x="381000" y="2409694"/>
            <a:ext cx="11430000" cy="1714059"/>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提示</a:t>
            </a:r>
            <a:r>
              <a:rPr lang="en-US"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因为长时间用眼、眼睛离书本很近或在运动的车厢中看书会使眼睛的晶状体和睫状体处于紧张状态</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时间长了</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就会疲劳</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因此会损害眼睛的调节功能。</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spTree>
    <p:extLst>
      <p:ext uri="{BB962C8B-B14F-4D97-AF65-F5344CB8AC3E}">
        <p14:creationId xmlns:p14="http://schemas.microsoft.com/office/powerpoint/2010/main" val="2971836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340481"/>
            <a:ext cx="4403770" cy="652486"/>
          </a:xfrm>
          <a:prstGeom prst="rect">
            <a:avLst/>
          </a:prstGeom>
        </p:spPr>
        <p:txBody>
          <a:bodyPr wrap="none">
            <a:spAutoFit/>
          </a:bodyPr>
          <a:lstStyle/>
          <a:p>
            <a:pPr>
              <a:lnSpc>
                <a:spcPct val="130000"/>
              </a:lnSpc>
            </a:pPr>
            <a:r>
              <a:rPr lang="zh-CN" altLang="zh-CN" sz="2800" dirty="0">
                <a:solidFill>
                  <a:srgbClr val="000000"/>
                </a:solidFill>
                <a:latin typeface="NEU-BZ-S92" panose="02020503000000020003" pitchFamily="18" charset="-122"/>
                <a:ea typeface="方正兰亭中黑_GBK"/>
                <a:cs typeface="Times New Roman" panose="02020603050405020304" pitchFamily="18" charset="0"/>
              </a:rPr>
              <a:t>知识点</a:t>
            </a:r>
            <a:r>
              <a:rPr lang="zh-CN" altLang="zh-CN" sz="2800" dirty="0" smtClean="0">
                <a:solidFill>
                  <a:srgbClr val="000000"/>
                </a:solidFill>
                <a:latin typeface="NEU-BZ-S92" panose="02020503000000020003" pitchFamily="18" charset="-122"/>
                <a:ea typeface="方正兰亭中黑_GBK"/>
                <a:cs typeface="Times New Roman" panose="02020603050405020304" pitchFamily="18" charset="0"/>
              </a:rPr>
              <a:t>二</a:t>
            </a:r>
            <a:r>
              <a:rPr lang="en-US" altLang="zh-CN" sz="2800" dirty="0" smtClean="0">
                <a:solidFill>
                  <a:srgbClr val="000000"/>
                </a:solidFill>
                <a:latin typeface="NEU-BZ-S92" panose="02020503000000020003" pitchFamily="18" charset="-122"/>
                <a:ea typeface="方正兰亭中黑_GBK"/>
                <a:cs typeface="Times New Roman" panose="02020603050405020304" pitchFamily="18" charset="0"/>
              </a:rPr>
              <a:t>  </a:t>
            </a:r>
            <a:r>
              <a:rPr lang="zh-CN" altLang="zh-CN" sz="2800" dirty="0" smtClean="0">
                <a:solidFill>
                  <a:srgbClr val="000000"/>
                </a:solidFill>
                <a:latin typeface="NEU-BZ-S92" panose="02020503000000020003" pitchFamily="18" charset="-122"/>
                <a:ea typeface="方正兰亭中黑_GBK"/>
                <a:cs typeface="Times New Roman" panose="02020603050405020304" pitchFamily="18" charset="0"/>
              </a:rPr>
              <a:t>近视眼</a:t>
            </a:r>
            <a:r>
              <a:rPr lang="zh-CN" altLang="zh-CN" sz="2800" dirty="0">
                <a:solidFill>
                  <a:srgbClr val="000000"/>
                </a:solidFill>
                <a:latin typeface="NEU-BZ-S92" panose="02020503000000020003" pitchFamily="18" charset="-122"/>
                <a:ea typeface="方正兰亭中黑_GBK"/>
                <a:cs typeface="Times New Roman" panose="02020603050405020304" pitchFamily="18" charset="0"/>
              </a:rPr>
              <a:t>及其</a:t>
            </a:r>
            <a:r>
              <a:rPr lang="zh-CN" altLang="zh-CN" sz="2800" dirty="0" smtClean="0">
                <a:solidFill>
                  <a:srgbClr val="000000"/>
                </a:solidFill>
                <a:latin typeface="NEU-BZ-S92" panose="02020503000000020003" pitchFamily="18" charset="-122"/>
                <a:ea typeface="方正兰亭中黑_GBK"/>
                <a:cs typeface="Times New Roman" panose="02020603050405020304" pitchFamily="18" charset="0"/>
              </a:rPr>
              <a:t>矫正</a:t>
            </a:r>
            <a:r>
              <a:rPr lang="en-US" altLang="zh-CN" sz="2800" dirty="0" smtClean="0">
                <a:solidFill>
                  <a:srgbClr val="000000"/>
                </a:solidFill>
                <a:latin typeface="NEU-BZ-S92" panose="02020503000000020003" pitchFamily="18" charset="-122"/>
                <a:ea typeface="方正兰亭中黑_GBK"/>
                <a:cs typeface="Times New Roman" panose="02020603050405020304" pitchFamily="18" charset="0"/>
              </a:rPr>
              <a:t> </a:t>
            </a:r>
            <a:endParaRPr lang="zh-CN" altLang="en-US" sz="2800" dirty="0"/>
          </a:p>
        </p:txBody>
      </p:sp>
      <p:graphicFrame>
        <p:nvGraphicFramePr>
          <p:cNvPr id="6" name="表格 5"/>
          <p:cNvGraphicFramePr>
            <a:graphicFrameLocks noGrp="1" noChangeAspect="1"/>
          </p:cNvGraphicFramePr>
          <p:nvPr>
            <p:extLst>
              <p:ext uri="{D42A27DB-BD31-4B8C-83A1-F6EECF244321}">
                <p14:modId xmlns:p14="http://schemas.microsoft.com/office/powerpoint/2010/main" val="730099832"/>
              </p:ext>
            </p:extLst>
          </p:nvPr>
        </p:nvGraphicFramePr>
        <p:xfrm>
          <a:off x="381000" y="1079515"/>
          <a:ext cx="11430000" cy="4532585"/>
        </p:xfrm>
        <a:graphic>
          <a:graphicData uri="http://schemas.openxmlformats.org/drawingml/2006/table">
            <a:tbl>
              <a:tblPr firstRow="1" firstCol="1" bandRow="1"/>
              <a:tblGrid>
                <a:gridCol w="1437290"/>
                <a:gridCol w="9992710"/>
              </a:tblGrid>
              <a:tr h="906517">
                <a:tc>
                  <a:txBody>
                    <a:bodyPr/>
                    <a:lstStyle/>
                    <a:p>
                      <a:pPr>
                        <a:spcAft>
                          <a:spcPts val="0"/>
                        </a:spcAft>
                        <a:tabLst>
                          <a:tab pos="1188085" algn="l"/>
                          <a:tab pos="2163445" algn="l"/>
                          <a:tab pos="3142615" algn="l"/>
                          <a:tab pos="4190365" algn="l"/>
                        </a:tabLst>
                      </a:pPr>
                      <a:r>
                        <a:rPr lang="zh-CN" sz="2800" dirty="0">
                          <a:solidFill>
                            <a:srgbClr val="000000"/>
                          </a:solidFill>
                          <a:effectLst/>
                          <a:latin typeface="Arial" panose="020B0604020202020204" pitchFamily="34" charset="0"/>
                          <a:ea typeface="黑体" panose="02010609060101010101" pitchFamily="49" charset="-122"/>
                          <a:cs typeface="Times New Roman" panose="02020603050405020304" pitchFamily="18" charset="0"/>
                        </a:rPr>
                        <a:t>成因</a:t>
                      </a:r>
                      <a:endParaRPr 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晶状体太厚</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折光能力太</a:t>
                      </a:r>
                      <a:r>
                        <a:rPr lang="en-US" sz="28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__________</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或者眼球在前后方向上太</a:t>
                      </a:r>
                      <a:r>
                        <a:rPr lang="en-US" sz="28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__________</a:t>
                      </a:r>
                      <a:endParaRPr lang="zh-CN" sz="280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26670" marR="2667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13034">
                <a:tc>
                  <a:txBody>
                    <a:bodyPr/>
                    <a:lstStyle/>
                    <a:p>
                      <a:pPr>
                        <a:spcAft>
                          <a:spcPts val="0"/>
                        </a:spcAft>
                        <a:tabLst>
                          <a:tab pos="1188085" algn="l"/>
                          <a:tab pos="2163445" algn="l"/>
                          <a:tab pos="3142615" algn="l"/>
                          <a:tab pos="4190365" algn="l"/>
                        </a:tabLst>
                      </a:pPr>
                      <a:r>
                        <a:rPr lang="zh-CN" sz="2800">
                          <a:solidFill>
                            <a:srgbClr val="000000"/>
                          </a:solidFill>
                          <a:effectLst/>
                          <a:latin typeface="Arial" panose="020B0604020202020204" pitchFamily="34" charset="0"/>
                          <a:ea typeface="黑体" panose="02010609060101010101" pitchFamily="49" charset="-122"/>
                          <a:cs typeface="Times New Roman" panose="02020603050405020304" pitchFamily="18" charset="0"/>
                        </a:rPr>
                        <a:t>成像</a:t>
                      </a:r>
                      <a:endParaRPr lang="zh-CN" sz="280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p>
                      <a:pPr>
                        <a:spcAft>
                          <a:spcPts val="0"/>
                        </a:spcAft>
                        <a:tabLst>
                          <a:tab pos="1188085" algn="l"/>
                          <a:tab pos="2163445" algn="l"/>
                          <a:tab pos="3142615" algn="l"/>
                          <a:tab pos="4190365" algn="l"/>
                        </a:tabLst>
                      </a:pPr>
                      <a:r>
                        <a:rPr lang="zh-CN" sz="2800">
                          <a:solidFill>
                            <a:srgbClr val="000000"/>
                          </a:solidFill>
                          <a:effectLst/>
                          <a:latin typeface="Arial" panose="020B0604020202020204" pitchFamily="34" charset="0"/>
                          <a:ea typeface="黑体" panose="02010609060101010101" pitchFamily="49" charset="-122"/>
                          <a:cs typeface="Times New Roman" panose="02020603050405020304" pitchFamily="18" charset="0"/>
                        </a:rPr>
                        <a:t>位置</a:t>
                      </a:r>
                      <a:endParaRPr lang="zh-CN" sz="280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en-US" sz="28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1188085" algn="l"/>
                          <a:tab pos="2163445" algn="l"/>
                          <a:tab pos="3142615" algn="l"/>
                          <a:tab pos="4190365" algn="l"/>
                        </a:tabLst>
                      </a:pPr>
                      <a:endParaRPr lang="en-US" altLang="zh-CN" sz="28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1188085" algn="l"/>
                          <a:tab pos="2163445" algn="l"/>
                          <a:tab pos="3142615" algn="l"/>
                          <a:tab pos="4190365" algn="l"/>
                        </a:tabLst>
                      </a:pPr>
                      <a:endParaRPr 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p>
                      <a:pPr>
                        <a:spcAft>
                          <a:spcPts val="0"/>
                        </a:spcAft>
                        <a:tabLst>
                          <a:tab pos="1188085" algn="l"/>
                          <a:tab pos="2163445" algn="l"/>
                          <a:tab pos="3142615" algn="l"/>
                          <a:tab pos="4190365" algn="l"/>
                        </a:tabLst>
                      </a:pPr>
                      <a:r>
                        <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成像在视网膜</a:t>
                      </a:r>
                      <a:r>
                        <a:rPr lang="en-US" sz="28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__________</a:t>
                      </a:r>
                      <a:endParaRPr 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13034">
                <a:tc>
                  <a:txBody>
                    <a:bodyPr/>
                    <a:lstStyle/>
                    <a:p>
                      <a:pPr>
                        <a:spcAft>
                          <a:spcPts val="0"/>
                        </a:spcAft>
                        <a:tabLst>
                          <a:tab pos="1188085" algn="l"/>
                          <a:tab pos="2163445" algn="l"/>
                          <a:tab pos="3142615" algn="l"/>
                          <a:tab pos="4190365" algn="l"/>
                        </a:tabLst>
                      </a:pPr>
                      <a:r>
                        <a:rPr lang="zh-CN" sz="2800">
                          <a:solidFill>
                            <a:srgbClr val="000000"/>
                          </a:solidFill>
                          <a:effectLst/>
                          <a:latin typeface="Arial" panose="020B0604020202020204" pitchFamily="34" charset="0"/>
                          <a:ea typeface="黑体" panose="02010609060101010101" pitchFamily="49" charset="-122"/>
                          <a:cs typeface="Times New Roman" panose="02020603050405020304" pitchFamily="18" charset="0"/>
                        </a:rPr>
                        <a:t>矫正</a:t>
                      </a:r>
                      <a:endParaRPr lang="zh-CN" sz="280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p>
                      <a:pPr>
                        <a:spcAft>
                          <a:spcPts val="0"/>
                        </a:spcAft>
                        <a:tabLst>
                          <a:tab pos="1188085" algn="l"/>
                          <a:tab pos="2163445" algn="l"/>
                          <a:tab pos="3142615" algn="l"/>
                          <a:tab pos="4190365" algn="l"/>
                        </a:tabLst>
                      </a:pPr>
                      <a:r>
                        <a:rPr lang="zh-CN" sz="2800">
                          <a:solidFill>
                            <a:srgbClr val="000000"/>
                          </a:solidFill>
                          <a:effectLst/>
                          <a:latin typeface="Arial" panose="020B0604020202020204" pitchFamily="34" charset="0"/>
                          <a:ea typeface="黑体" panose="02010609060101010101" pitchFamily="49" charset="-122"/>
                          <a:cs typeface="Times New Roman" panose="02020603050405020304" pitchFamily="18" charset="0"/>
                        </a:rPr>
                        <a:t>方法</a:t>
                      </a:r>
                      <a:endParaRPr lang="zh-CN" sz="280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en-US" sz="28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1188085" algn="l"/>
                          <a:tab pos="2163445" algn="l"/>
                          <a:tab pos="3142615" algn="l"/>
                          <a:tab pos="4190365" algn="l"/>
                        </a:tabLst>
                      </a:pPr>
                      <a:endParaRPr lang="en-US" altLang="zh-CN" sz="28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1188085" algn="l"/>
                          <a:tab pos="2163445" algn="l"/>
                          <a:tab pos="3142615" algn="l"/>
                          <a:tab pos="4190365" algn="l"/>
                        </a:tabLst>
                      </a:pPr>
                      <a:endParaRPr 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p>
                      <a:pPr>
                        <a:spcAft>
                          <a:spcPts val="0"/>
                        </a:spcAft>
                        <a:tabLst>
                          <a:tab pos="1188085" algn="l"/>
                          <a:tab pos="2163445" algn="l"/>
                          <a:tab pos="3142615" algn="l"/>
                          <a:tab pos="4190365" algn="l"/>
                        </a:tabLst>
                      </a:pPr>
                      <a:r>
                        <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戴</a:t>
                      </a:r>
                      <a:r>
                        <a:rPr lang="en-US" sz="28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__________</a:t>
                      </a:r>
                      <a:r>
                        <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透镜</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bl>
          </a:graphicData>
        </a:graphic>
      </p:graphicFrame>
      <p:pic>
        <p:nvPicPr>
          <p:cNvPr id="7" name="JW8QXR166.eps"/>
          <p:cNvPicPr/>
          <p:nvPr/>
        </p:nvPicPr>
        <p:blipFill>
          <a:blip r:embed="rId2">
            <a:clrChange>
              <a:clrFrom>
                <a:srgbClr val="FFFFFF"/>
              </a:clrFrom>
              <a:clrTo>
                <a:srgbClr val="FFFFFF">
                  <a:alpha val="0"/>
                </a:srgbClr>
              </a:clrTo>
            </a:clrChange>
          </a:blip>
          <a:stretch>
            <a:fillRect/>
          </a:stretch>
        </p:blipFill>
        <p:spPr>
          <a:xfrm>
            <a:off x="5378548" y="2141362"/>
            <a:ext cx="2262473" cy="1098084"/>
          </a:xfrm>
          <a:prstGeom prst="rect">
            <a:avLst/>
          </a:prstGeom>
        </p:spPr>
      </p:pic>
      <p:pic>
        <p:nvPicPr>
          <p:cNvPr id="8" name="JW8QXR167.eps"/>
          <p:cNvPicPr/>
          <p:nvPr/>
        </p:nvPicPr>
        <p:blipFill>
          <a:blip r:embed="rId3">
            <a:clrChange>
              <a:clrFrom>
                <a:srgbClr val="FFFFFF"/>
              </a:clrFrom>
              <a:clrTo>
                <a:srgbClr val="FFFFFF">
                  <a:alpha val="0"/>
                </a:srgbClr>
              </a:clrTo>
            </a:clrChange>
          </a:blip>
          <a:stretch>
            <a:fillRect/>
          </a:stretch>
        </p:blipFill>
        <p:spPr>
          <a:xfrm>
            <a:off x="5559732" y="3993689"/>
            <a:ext cx="2196168" cy="1031778"/>
          </a:xfrm>
          <a:prstGeom prst="rect">
            <a:avLst/>
          </a:prstGeom>
        </p:spPr>
      </p:pic>
      <p:sp>
        <p:nvSpPr>
          <p:cNvPr id="3" name="矩形 2"/>
          <p:cNvSpPr>
            <a:spLocks noChangeAspect="1"/>
          </p:cNvSpPr>
          <p:nvPr/>
        </p:nvSpPr>
        <p:spPr>
          <a:xfrm>
            <a:off x="6024309" y="992967"/>
            <a:ext cx="633507" cy="652486"/>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强</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4" name="矩形 3"/>
          <p:cNvSpPr>
            <a:spLocks noChangeAspect="1"/>
          </p:cNvSpPr>
          <p:nvPr/>
        </p:nvSpPr>
        <p:spPr>
          <a:xfrm>
            <a:off x="2266131" y="1397888"/>
            <a:ext cx="633507"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长</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5" name="矩形 4"/>
          <p:cNvSpPr>
            <a:spLocks noChangeAspect="1"/>
          </p:cNvSpPr>
          <p:nvPr/>
        </p:nvSpPr>
        <p:spPr>
          <a:xfrm>
            <a:off x="4457506" y="3207916"/>
            <a:ext cx="633507"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前</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9" name="矩形 8"/>
          <p:cNvSpPr>
            <a:spLocks noChangeAspect="1"/>
          </p:cNvSpPr>
          <p:nvPr/>
        </p:nvSpPr>
        <p:spPr>
          <a:xfrm>
            <a:off x="2614414" y="5035977"/>
            <a:ext cx="633507"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凹</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Tree>
    <p:extLst>
      <p:ext uri="{BB962C8B-B14F-4D97-AF65-F5344CB8AC3E}">
        <p14:creationId xmlns:p14="http://schemas.microsoft.com/office/powerpoint/2010/main" val="1246509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randombar(horizontal)">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81000" y="1861686"/>
            <a:ext cx="11430000" cy="593752"/>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NEU-BZ-S92" panose="02020503000000020003" pitchFamily="18" charset="-122"/>
                <a:ea typeface="方正正黑简体"/>
                <a:cs typeface="Times New Roman" panose="02020603050405020304" pitchFamily="18" charset="0"/>
              </a:rPr>
              <a:t>微思考</a:t>
            </a:r>
            <a:r>
              <a:rPr lang="zh-CN" altLang="zh-CN" sz="2800" dirty="0">
                <a:solidFill>
                  <a:srgbClr val="000000"/>
                </a:solidFill>
                <a:latin typeface="NEU-BZ-S92" panose="02020503000000020003" pitchFamily="18" charset="-122"/>
                <a:ea typeface="Times New Roman" panose="02020603050405020304" pitchFamily="18" charset="0"/>
                <a:cs typeface="Times New Roman" panose="02020603050405020304" pitchFamily="18" charset="0"/>
              </a:rPr>
              <a:t> </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为什么视力正常的人戴上近视眼镜后</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会感到看东西模糊不清呢</a:t>
            </a:r>
            <a:r>
              <a:rPr lang="en-US" altLang="zh-CN" sz="2800" dirty="0">
                <a:solidFill>
                  <a:srgbClr val="000000"/>
                </a:solidFill>
                <a:latin typeface="Times New Roman" panose="02020603050405020304" pitchFamily="18" charset="0"/>
                <a:cs typeface="Times New Roman" panose="02020603050405020304" pitchFamily="18" charset="0"/>
              </a:rPr>
              <a:t>?</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sp>
        <p:nvSpPr>
          <p:cNvPr id="2" name="矩形 1"/>
          <p:cNvSpPr>
            <a:spLocks noChangeAspect="1"/>
          </p:cNvSpPr>
          <p:nvPr/>
        </p:nvSpPr>
        <p:spPr>
          <a:xfrm>
            <a:off x="381000" y="2455438"/>
            <a:ext cx="11430000" cy="115390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提示</a:t>
            </a:r>
            <a:r>
              <a:rPr lang="en-US"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近视眼镜是凹透镜</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对光线有发散作用</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视力正常的人戴上时</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使物体的像落在视网膜后方。</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spTree>
    <p:extLst>
      <p:ext uri="{BB962C8B-B14F-4D97-AF65-F5344CB8AC3E}">
        <p14:creationId xmlns:p14="http://schemas.microsoft.com/office/powerpoint/2010/main" val="319187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2" id="{70E64BFA-7F28-4524-A2F1-429ED1F70AD6}" vid="{BD76309B-3463-496C-8A18-DE26D7DDD99E}"/>
    </a:ext>
  </a:extLst>
</a:theme>
</file>

<file path=ppt/theme/theme2.xml><?xml version="1.0" encoding="utf-8"?>
<a:theme xmlns:a="http://schemas.openxmlformats.org/drawingml/2006/main" name="1_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新模板</Template>
  <TotalTime>304</TotalTime>
  <Words>922</Words>
  <Application>Microsoft Office PowerPoint</Application>
  <PresentationFormat>宽屏</PresentationFormat>
  <Paragraphs>107</Paragraphs>
  <Slides>19</Slides>
  <Notes>1</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19</vt:i4>
      </vt:variant>
    </vt:vector>
  </HeadingPairs>
  <TitlesOfParts>
    <vt:vector size="35" baseType="lpstr">
      <vt:lpstr>NEU-BZ-S92</vt:lpstr>
      <vt:lpstr>方正兰亭中黑_GBK</vt:lpstr>
      <vt:lpstr>方正书宋_GBK</vt:lpstr>
      <vt:lpstr>方正正黑简体</vt:lpstr>
      <vt:lpstr>仿宋</vt:lpstr>
      <vt:lpstr>黑体</vt:lpstr>
      <vt:lpstr>华文隶书</vt:lpstr>
      <vt:lpstr>楷体</vt:lpstr>
      <vt:lpstr>隶书</vt:lpstr>
      <vt:lpstr>宋体</vt:lpstr>
      <vt:lpstr>微软雅黑</vt:lpstr>
      <vt:lpstr>Arial</vt:lpstr>
      <vt:lpstr>Calibri</vt:lpstr>
      <vt:lpstr>Times New Roman</vt:lpstr>
      <vt:lpstr>1_Office 主题</vt:lpstr>
      <vt:lpstr>1_专业教辅课件Q:251490010</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Microsoft</cp:lastModifiedBy>
  <cp:revision>41</cp:revision>
  <dcterms:created xsi:type="dcterms:W3CDTF">2021-07-19T03:09:34Z</dcterms:created>
  <dcterms:modified xsi:type="dcterms:W3CDTF">2025-09-22T07:42:51Z</dcterms:modified>
</cp:coreProperties>
</file>